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mov" ContentType="video/quicktime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9" r:id="rId5"/>
    <p:sldId id="262" r:id="rId6"/>
    <p:sldId id="288" r:id="rId7"/>
    <p:sldId id="289" r:id="rId8"/>
    <p:sldId id="290" r:id="rId9"/>
    <p:sldId id="291" r:id="rId10"/>
    <p:sldId id="292" r:id="rId11"/>
    <p:sldId id="293" r:id="rId12"/>
    <p:sldId id="275" r:id="rId13"/>
    <p:sldId id="276" r:id="rId14"/>
    <p:sldId id="277" r:id="rId15"/>
    <p:sldId id="278" r:id="rId16"/>
    <p:sldId id="280" r:id="rId17"/>
    <p:sldId id="279" r:id="rId18"/>
    <p:sldId id="295" r:id="rId19"/>
    <p:sldId id="281" r:id="rId20"/>
    <p:sldId id="282" r:id="rId21"/>
    <p:sldId id="284" r:id="rId22"/>
    <p:sldId id="285" r:id="rId23"/>
    <p:sldId id="286" r:id="rId24"/>
    <p:sldId id="287" r:id="rId25"/>
    <p:sldId id="283" r:id="rId26"/>
    <p:sldId id="294" r:id="rId27"/>
    <p:sldId id="273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09C"/>
    <a:srgbClr val="ED7D31"/>
    <a:srgbClr val="D8836E"/>
    <a:srgbClr val="DCF0FF"/>
    <a:srgbClr val="F4F7FF"/>
    <a:srgbClr val="0B407C"/>
    <a:srgbClr val="EFC444"/>
    <a:srgbClr val="FDBE34"/>
    <a:srgbClr val="7B9AD0"/>
    <a:srgbClr val="E5A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95673"/>
  </p:normalViewPr>
  <p:slideViewPr>
    <p:cSldViewPr snapToGrid="0" snapToObjects="1" showGuides="1">
      <p:cViewPr>
        <p:scale>
          <a:sx n="82" d="100"/>
          <a:sy n="82" d="100"/>
        </p:scale>
        <p:origin x="304" y="616"/>
      </p:cViewPr>
      <p:guideLst>
        <p:guide orient="horz" pos="200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A11F8-FFDA-D548-B383-505FC41EDC25}" type="datetimeFigureOut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E683F-129F-BD41-AD25-B8DC12A31E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32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6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423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安光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626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安光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02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オフィスの縮小化がある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ブラス</a:t>
            </a:r>
            <a:r>
              <a:rPr kumimoji="1" lang="en-US" altLang="ja-JP" dirty="0" smtClean="0"/>
              <a:t>α</a:t>
            </a:r>
            <a:r>
              <a:rPr kumimoji="1" lang="ja-JP" altLang="en-US" dirty="0" smtClean="0"/>
              <a:t>＝プロジェクトを考慮、デッドスペースなくして。。。</a:t>
            </a:r>
          </a:p>
          <a:p>
            <a:r>
              <a:rPr kumimoji="1" lang="ja-JP" altLang="en-US" dirty="0" smtClean="0"/>
              <a:t>多田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673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多田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8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54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989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合田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6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藤田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26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多田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88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290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安光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94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683F-129F-BD41-AD25-B8DC12A31EC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7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1AF1-2B75-7047-A190-2DA959576892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70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4C2B-21BE-6848-BF87-F71D0A55E5C8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30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60CAA-A408-C646-B5F0-3F699587A8DA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017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B409C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charset="2"/>
              <a:buChar char="n"/>
              <a:defRPr baseline="0"/>
            </a:lvl1pPr>
            <a:lvl2pPr marL="685800" indent="-228600">
              <a:buFont typeface=".LucidaGrandeUI" charset="0"/>
              <a:buChar char="―"/>
              <a:defRPr/>
            </a:lvl2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A358-72E7-E14C-B104-CB982AFB6FAB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314940" y="6393421"/>
            <a:ext cx="2743200" cy="365125"/>
          </a:xfrm>
        </p:spPr>
        <p:txBody>
          <a:bodyPr/>
          <a:lstStyle>
            <a:lvl1pPr>
              <a:defRPr lang="ja-JP" altLang="en-US" sz="1600" b="1" smtClean="0"/>
            </a:lvl1pPr>
          </a:lstStyle>
          <a:p>
            <a:fld id="{93ADDFFC-DF84-FE49-BEBB-D585AC897F6E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6811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F37A-FA72-CA4A-A0C4-FFC03C89754F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78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D535-FC19-D041-954A-DEC0BE40E41D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5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346D-D5F5-6A47-BE85-DB1EFA9EDB0E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45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2DE-BA58-4B40-8791-4E54EC32C520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92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11B-F62E-A140-8B67-CC52434B693B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74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FDA8-3060-9146-AFB2-41EC3C29A0DC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99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CAE6-13F3-5944-833A-A5B0BA9E51ED}" type="datetime1">
              <a:rPr kumimoji="1" lang="ja-JP" altLang="en-US" smtClean="0"/>
              <a:t>2017/9/27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579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BEB601EE-1036-FB4A-A38D-8B72DD479287}" type="datetime1">
              <a:rPr lang="ja-JP" altLang="en-US" smtClean="0"/>
              <a:t>2017/9/27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93ADDFFC-DF84-FE49-BEBB-D585AC897F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893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1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1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eitgey/face_recognition" TargetMode="External"/><Relationship Id="rId4" Type="http://schemas.openxmlformats.org/officeDocument/2006/relationships/hyperlink" Target="http://www.robots.ox.ac.uk/~vgg/software/vgg_fac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400" b="0" dirty="0" smtClean="0"/>
              <a:t>応用ソフトウェア工学</a:t>
            </a:r>
            <a:r>
              <a:rPr kumimoji="1" lang="en-US" altLang="ja-JP" sz="3400" b="0" dirty="0" smtClean="0"/>
              <a:t> </a:t>
            </a:r>
            <a:r>
              <a:rPr kumimoji="1" lang="ja-JP" altLang="en-US" sz="3400" b="0" dirty="0" smtClean="0"/>
              <a:t>最終発表</a:t>
            </a:r>
            <a:r>
              <a:rPr kumimoji="1" lang="ja-JP" altLang="en-US" sz="3400" dirty="0" smtClean="0"/>
              <a:t/>
            </a:r>
            <a:br>
              <a:rPr kumimoji="1" lang="ja-JP" altLang="en-US" sz="3400" dirty="0" smtClean="0"/>
            </a:br>
            <a:r>
              <a:rPr kumimoji="1" lang="ja-JP" altLang="en-US" dirty="0" smtClean="0">
                <a:solidFill>
                  <a:srgbClr val="0B407C"/>
                </a:solidFill>
              </a:rPr>
              <a:t>座席決定さん</a:t>
            </a:r>
            <a:endParaRPr kumimoji="1" lang="ja-JP" altLang="en-US" dirty="0">
              <a:solidFill>
                <a:srgbClr val="0B407C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89121"/>
            <a:ext cx="9144000" cy="2747537"/>
          </a:xfrm>
        </p:spPr>
        <p:txBody>
          <a:bodyPr>
            <a:noAutofit/>
          </a:bodyPr>
          <a:lstStyle/>
          <a:p>
            <a:pPr algn="r"/>
            <a:r>
              <a:rPr kumimoji="1" lang="en-US" altLang="ja-JP" sz="3600" dirty="0" smtClean="0"/>
              <a:t>2017</a:t>
            </a:r>
            <a:r>
              <a:rPr kumimoji="1" lang="ja-JP" altLang="en-US" sz="3600" dirty="0" smtClean="0"/>
              <a:t>年</a:t>
            </a:r>
            <a:r>
              <a:rPr kumimoji="1" lang="en-US" altLang="ja-JP" sz="3600" dirty="0" smtClean="0"/>
              <a:t>9</a:t>
            </a:r>
            <a:r>
              <a:rPr kumimoji="1" lang="ja-JP" altLang="en-US" sz="3600" dirty="0" smtClean="0"/>
              <a:t>月</a:t>
            </a:r>
            <a:r>
              <a:rPr kumimoji="1" lang="en-US" altLang="ja-JP" sz="3600" dirty="0" smtClean="0"/>
              <a:t>2</a:t>
            </a:r>
            <a:r>
              <a:rPr lang="en-US" altLang="ja-JP" sz="3600" dirty="0"/>
              <a:t>6</a:t>
            </a:r>
            <a:r>
              <a:rPr kumimoji="1" lang="ja-JP" altLang="en-US" sz="3600" dirty="0" smtClean="0"/>
              <a:t>日</a:t>
            </a:r>
            <a:endParaRPr kumimoji="1" lang="en-US" altLang="ja-JP" sz="3600" dirty="0" smtClean="0"/>
          </a:p>
          <a:p>
            <a:pPr algn="r"/>
            <a:endParaRPr kumimoji="1" lang="en-US" altLang="ja-JP" sz="1000" dirty="0" smtClean="0"/>
          </a:p>
          <a:p>
            <a:pPr algn="r"/>
            <a:r>
              <a:rPr kumimoji="1" lang="ja-JP" altLang="en-US" sz="2800" dirty="0" smtClean="0"/>
              <a:t>チーム：</a:t>
            </a:r>
            <a:r>
              <a:rPr kumimoji="1" lang="en-US" altLang="ja-JP" sz="2800" dirty="0" smtClean="0"/>
              <a:t>SMZL</a:t>
            </a:r>
            <a:endParaRPr kumimoji="1" lang="ja-JP" altLang="en-US" sz="2800" dirty="0" smtClean="0"/>
          </a:p>
          <a:p>
            <a:pPr algn="r"/>
            <a:r>
              <a:rPr kumimoji="1" lang="ja-JP" altLang="en-US" sz="2800" dirty="0" smtClean="0"/>
              <a:t>合田亮登　多田菜南</a:t>
            </a:r>
          </a:p>
          <a:p>
            <a:pPr algn="r"/>
            <a:r>
              <a:rPr kumimoji="1" lang="ja-JP" altLang="en-US" sz="2800" dirty="0" smtClean="0"/>
              <a:t>藤田寛康　安光穂高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02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/var/folders/rj/zmlwzk7d1z32__63qwq_7s500000gn/T/com.microsoft.Powerpoint/WebArchiveCopyPasteTempFiles/p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50" y="3462132"/>
            <a:ext cx="4909111" cy="33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Training Results : </a:t>
            </a:r>
            <a:r>
              <a:rPr lang="en-US" altLang="ja-JP" dirty="0" err="1" smtClean="0"/>
              <a:t>AlexNet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6" name="右矢印 5"/>
          <p:cNvSpPr/>
          <p:nvPr/>
        </p:nvSpPr>
        <p:spPr>
          <a:xfrm>
            <a:off x="4809640" y="2442468"/>
            <a:ext cx="2908515" cy="595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柱 6"/>
          <p:cNvSpPr/>
          <p:nvPr/>
        </p:nvSpPr>
        <p:spPr>
          <a:xfrm>
            <a:off x="5228094" y="2045776"/>
            <a:ext cx="1921790" cy="1167324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err="1" smtClean="0"/>
              <a:t>AlexNet</a:t>
            </a:r>
            <a:endParaRPr kumimoji="1" lang="ja-JP" altLang="en-US" sz="28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-480447" y="1565329"/>
            <a:ext cx="13266549" cy="207677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2" y="1802134"/>
            <a:ext cx="4157420" cy="160316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7650996" y="2286308"/>
            <a:ext cx="301505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・</a:t>
            </a:r>
            <a:r>
              <a:rPr kumimoji="1"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Classified Label</a:t>
            </a:r>
          </a:p>
          <a:p>
            <a:pPr>
              <a:spcAft>
                <a:spcPts val="600"/>
              </a:spcAft>
            </a:pP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・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Probability</a:t>
            </a:r>
            <a:endParaRPr kumimoji="1" lang="ja-JP" altLang="en-US" sz="24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0609" y="4020070"/>
            <a:ext cx="31584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 sz="2400" b="1" u="sng" dirty="0" smtClean="0">
                <a:latin typeface="Meiryo" charset="-128"/>
                <a:ea typeface="Meiryo" charset="-128"/>
                <a:cs typeface="Meiryo" charset="-128"/>
              </a:rPr>
              <a:t>Number of Data</a:t>
            </a:r>
          </a:p>
          <a:p>
            <a:r>
              <a:rPr kumimoji="1"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Train : 3800</a:t>
            </a:r>
          </a:p>
          <a:p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Validation : 530</a:t>
            </a:r>
            <a:endParaRPr kumimoji="1" lang="ja-JP" alt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061882" y="4080020"/>
            <a:ext cx="2488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【Problem】</a:t>
            </a:r>
            <a:endParaRPr kumimoji="1" lang="ja-JP" alt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566980" y="4205129"/>
            <a:ext cx="2080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mtClean="0">
                <a:solidFill>
                  <a:schemeClr val="accent6"/>
                </a:solidFill>
              </a:rPr>
              <a:t>Accuracy 100%</a:t>
            </a:r>
            <a:endParaRPr kumimoji="1" lang="ja-JP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4633992" y="3896084"/>
            <a:ext cx="3013942" cy="160327"/>
          </a:xfrm>
          <a:prstGeom prst="ellipse">
            <a:avLst/>
          </a:prstGeom>
          <a:noFill/>
          <a:ln w="412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400081" y="4686056"/>
            <a:ext cx="3584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None trained person is not </a:t>
            </a:r>
            <a:br>
              <a:rPr lang="en-US" altLang="ja-JP" sz="2400" dirty="0" smtClean="0"/>
            </a:br>
            <a:r>
              <a:rPr lang="en-US" altLang="ja-JP" sz="2400" dirty="0" smtClean="0"/>
              <a:t>recognized as UNKOWN.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255653" y="5685535"/>
            <a:ext cx="3681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（未学習データを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UNKOWN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と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/>
            </a:r>
            <a:b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</a:b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　判定できない）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40609" y="5506681"/>
            <a:ext cx="315848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 sz="2400" b="1" u="sng" dirty="0" smtClean="0">
                <a:latin typeface="Meiryo" charset="-128"/>
                <a:ea typeface="Meiryo" charset="-128"/>
                <a:cs typeface="Meiryo" charset="-128"/>
              </a:rPr>
              <a:t>Hyper Pram.</a:t>
            </a:r>
          </a:p>
          <a:p>
            <a:r>
              <a:rPr kumimoji="1"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Optimizer: Adam</a:t>
            </a:r>
          </a:p>
        </p:txBody>
      </p:sp>
    </p:spTree>
    <p:extLst>
      <p:ext uri="{BB962C8B-B14F-4D97-AF65-F5344CB8AC3E}">
        <p14:creationId xmlns:p14="http://schemas.microsoft.com/office/powerpoint/2010/main" val="40150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Training Results : </a:t>
            </a:r>
            <a:r>
              <a:rPr lang="en-US" altLang="ja-JP" dirty="0" err="1" smtClean="0"/>
              <a:t>VggFaceNet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6" name="右矢印 5"/>
          <p:cNvSpPr/>
          <p:nvPr/>
        </p:nvSpPr>
        <p:spPr>
          <a:xfrm>
            <a:off x="5832529" y="2442468"/>
            <a:ext cx="2908515" cy="5952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柱 6"/>
          <p:cNvSpPr/>
          <p:nvPr/>
        </p:nvSpPr>
        <p:spPr>
          <a:xfrm>
            <a:off x="6250983" y="2045776"/>
            <a:ext cx="1921790" cy="1167324"/>
          </a:xfrm>
          <a:prstGeom prst="ca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err="1" smtClean="0"/>
              <a:t>VggFaceNet</a:t>
            </a:r>
            <a:endParaRPr kumimoji="1" lang="ja-JP" altLang="en-US" sz="28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-480447" y="1565329"/>
            <a:ext cx="13266549" cy="207677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673885" y="2286308"/>
            <a:ext cx="301505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・</a:t>
            </a:r>
            <a:r>
              <a:rPr kumimoji="1"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Classified Label</a:t>
            </a:r>
          </a:p>
          <a:p>
            <a:pPr>
              <a:spcAft>
                <a:spcPts val="600"/>
              </a:spcAft>
            </a:pP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・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Probability</a:t>
            </a:r>
            <a:endParaRPr kumimoji="1" lang="ja-JP" altLang="en-US" sz="2400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7"/>
          <a:stretch/>
        </p:blipFill>
        <p:spPr>
          <a:xfrm>
            <a:off x="95182" y="1891130"/>
            <a:ext cx="2597258" cy="104300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36" y="1639634"/>
            <a:ext cx="2107280" cy="1650569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414824" y="3272770"/>
            <a:ext cx="399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56 </a:t>
            </a:r>
            <a:r>
              <a:rPr lang="en-US" altLang="ja-JP" dirty="0" err="1" smtClean="0">
                <a:latin typeface="Meiryo" charset="-128"/>
                <a:ea typeface="Meiryo" charset="-128"/>
                <a:cs typeface="Meiryo" charset="-128"/>
              </a:rPr>
              <a:t>japanese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persons as UNKOWN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0609" y="4020070"/>
            <a:ext cx="31584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 sz="2400" b="1" u="sng" dirty="0" smtClean="0">
                <a:latin typeface="Meiryo" charset="-128"/>
                <a:ea typeface="Meiryo" charset="-128"/>
                <a:cs typeface="Meiryo" charset="-128"/>
              </a:rPr>
              <a:t>Number of Data</a:t>
            </a:r>
          </a:p>
          <a:p>
            <a:r>
              <a:rPr kumimoji="1"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Train : 4160</a:t>
            </a:r>
          </a:p>
          <a:p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Validation : 600</a:t>
            </a:r>
            <a:endParaRPr kumimoji="1" lang="ja-JP" alt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0609" y="5506681"/>
            <a:ext cx="315848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 sz="2400" b="1" u="sng" dirty="0" smtClean="0">
                <a:latin typeface="Meiryo" charset="-128"/>
                <a:ea typeface="Meiryo" charset="-128"/>
                <a:cs typeface="Meiryo" charset="-128"/>
              </a:rPr>
              <a:t>Hyper Pram.</a:t>
            </a:r>
          </a:p>
          <a:p>
            <a:r>
              <a:rPr kumimoji="1"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Optimizer: SGD</a:t>
            </a:r>
          </a:p>
        </p:txBody>
      </p:sp>
      <p:pic>
        <p:nvPicPr>
          <p:cNvPr id="6146" name="Picture 2" descr="/var/folders/rj/zmlwzk7d1z32__63qwq_7s500000gn/T/com.microsoft.Powerpoint/WebArchiveCopyPasteTempFiles/p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/>
          <a:stretch/>
        </p:blipFill>
        <p:spPr bwMode="auto">
          <a:xfrm>
            <a:off x="3131147" y="3701772"/>
            <a:ext cx="4887917" cy="31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/>
          <p:cNvSpPr txBox="1"/>
          <p:nvPr/>
        </p:nvSpPr>
        <p:spPr>
          <a:xfrm>
            <a:off x="5656862" y="4275352"/>
            <a:ext cx="1925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mtClean="0">
                <a:solidFill>
                  <a:schemeClr val="accent6"/>
                </a:solidFill>
              </a:rPr>
              <a:t>Accuracy 95%</a:t>
            </a:r>
            <a:endParaRPr kumimoji="1" lang="ja-JP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5579390" y="3964548"/>
            <a:ext cx="2080408" cy="266489"/>
          </a:xfrm>
          <a:prstGeom prst="ellipse">
            <a:avLst/>
          </a:prstGeom>
          <a:noFill/>
          <a:ln w="412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061882" y="4080020"/>
            <a:ext cx="2488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latin typeface="Meiryo" charset="-128"/>
                <a:ea typeface="Meiryo" charset="-128"/>
                <a:cs typeface="Meiryo" charset="-128"/>
              </a:rPr>
              <a:t>【Problem】</a:t>
            </a:r>
            <a:endParaRPr kumimoji="1" lang="ja-JP" altLang="en-US" sz="28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369084" y="4625659"/>
            <a:ext cx="3178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All faces are recognized </a:t>
            </a:r>
            <a:br>
              <a:rPr lang="en-US" altLang="ja-JP" sz="2400" dirty="0" smtClean="0"/>
            </a:br>
            <a:r>
              <a:rPr lang="en-US" altLang="ja-JP" sz="2400" dirty="0" smtClean="0"/>
              <a:t>as UNKOWN.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172773" y="5732327"/>
            <a:ext cx="4096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（ほぼ全ての顔で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UNKOWN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と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/>
            </a:r>
            <a:b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　判定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）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7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677823"/>
            <a:ext cx="10515600" cy="3070553"/>
          </a:xfrm>
        </p:spPr>
        <p:txBody>
          <a:bodyPr/>
          <a:lstStyle/>
          <a:p>
            <a:pPr algn="ctr"/>
            <a:r>
              <a:rPr kumimoji="1" lang="ja-JP" altLang="en-US" sz="8800" dirty="0" smtClean="0"/>
              <a:t>デモ</a:t>
            </a:r>
            <a:r>
              <a:rPr kumimoji="1" lang="ja-JP" altLang="en-US" dirty="0" smtClean="0"/>
              <a:t/>
            </a:r>
            <a:br>
              <a:rPr kumimoji="1" lang="ja-JP" altLang="en-US" dirty="0" smtClean="0"/>
            </a:br>
            <a:r>
              <a:rPr kumimoji="1" lang="ja-JP" altLang="en-US" dirty="0" smtClean="0"/>
              <a:t/>
            </a:r>
            <a:br>
              <a:rPr kumimoji="1" lang="ja-JP" altLang="en-US" dirty="0" smtClean="0"/>
            </a:br>
            <a:r>
              <a:rPr lang="en-US" altLang="ja-JP" dirty="0" smtClean="0"/>
              <a:t>&lt; </a:t>
            </a:r>
            <a:r>
              <a:rPr kumimoji="1" lang="ja-JP" altLang="en-US" dirty="0" smtClean="0"/>
              <a:t>顔認識</a:t>
            </a:r>
            <a:r>
              <a:rPr kumimoji="1" lang="en-US" altLang="ja-JP" dirty="0" smtClean="0"/>
              <a:t> 4</a:t>
            </a:r>
            <a:r>
              <a:rPr kumimoji="1" lang="ja-JP" altLang="en-US" dirty="0" smtClean="0"/>
              <a:t>つの比較</a:t>
            </a:r>
            <a:r>
              <a:rPr kumimoji="1" lang="en-US" altLang="ja-JP" dirty="0" smtClean="0"/>
              <a:t>&gt;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2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13</a:t>
            </a:fld>
            <a:endParaRPr lang="uk-UA"/>
          </a:p>
        </p:txBody>
      </p:sp>
      <p:pic>
        <p:nvPicPr>
          <p:cNvPr id="6" name="FaceRecognition完成版_有名人v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860" y="0"/>
            <a:ext cx="12058140" cy="6782550"/>
          </a:xfrm>
        </p:spPr>
      </p:pic>
    </p:spTree>
    <p:extLst>
      <p:ext uri="{BB962C8B-B14F-4D97-AF65-F5344CB8AC3E}">
        <p14:creationId xmlns:p14="http://schemas.microsoft.com/office/powerpoint/2010/main" val="155252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14</a:t>
            </a:fld>
            <a:endParaRPr lang="uk-UA"/>
          </a:p>
        </p:txBody>
      </p:sp>
      <p:pic>
        <p:nvPicPr>
          <p:cNvPr id="3" name="FaceRecognition自分たち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69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15</a:t>
            </a:fld>
            <a:endParaRPr lang="uk-UA"/>
          </a:p>
        </p:txBody>
      </p:sp>
      <p:pic>
        <p:nvPicPr>
          <p:cNvPr id="6" name="固有顔完成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30" y="75450"/>
            <a:ext cx="12058140" cy="6782550"/>
          </a:xfrm>
        </p:spPr>
      </p:pic>
    </p:spTree>
    <p:extLst>
      <p:ext uri="{BB962C8B-B14F-4D97-AF65-F5344CB8AC3E}">
        <p14:creationId xmlns:p14="http://schemas.microsoft.com/office/powerpoint/2010/main" val="145449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16</a:t>
            </a:fld>
            <a:endParaRPr lang="uk-UA"/>
          </a:p>
        </p:txBody>
      </p:sp>
      <p:pic>
        <p:nvPicPr>
          <p:cNvPr id="7" name="AlexNet完成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0439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17</a:t>
            </a:fld>
            <a:endParaRPr lang="uk-UA"/>
          </a:p>
        </p:txBody>
      </p:sp>
      <p:pic>
        <p:nvPicPr>
          <p:cNvPr id="3" name="FaceNet完成版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91880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Which one is used?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ja-JP" dirty="0" err="1" smtClean="0"/>
              <a:t>Prefferd</a:t>
            </a:r>
            <a:r>
              <a:rPr lang="en-US" altLang="ja-JP" dirty="0" smtClean="0"/>
              <a:t> models</a:t>
            </a:r>
          </a:p>
          <a:p>
            <a:pPr lvl="1">
              <a:lnSpc>
                <a:spcPct val="120000"/>
              </a:lnSpc>
            </a:pPr>
            <a:r>
              <a:rPr lang="en-US" altLang="ja-JP" dirty="0" err="1" smtClean="0"/>
              <a:t>EigenFace</a:t>
            </a:r>
            <a:r>
              <a:rPr lang="ja-JP" altLang="en-US" dirty="0" smtClean="0"/>
              <a:t>（固有顔法）</a:t>
            </a:r>
            <a:endParaRPr lang="en-US" altLang="ja-JP" dirty="0" smtClean="0"/>
          </a:p>
          <a:p>
            <a:pPr lvl="1">
              <a:lnSpc>
                <a:spcPct val="120000"/>
              </a:lnSpc>
            </a:pPr>
            <a:r>
              <a:rPr lang="en-US" altLang="ja-JP" dirty="0" err="1" smtClean="0"/>
              <a:t>AlexNet</a:t>
            </a:r>
            <a:r>
              <a:rPr lang="ja-JP" altLang="en-US" dirty="0" smtClean="0"/>
              <a:t>（</a:t>
            </a:r>
            <a:r>
              <a:rPr lang="en-US" altLang="ja-JP" dirty="0" smtClean="0"/>
              <a:t>CNN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>
              <a:lnSpc>
                <a:spcPct val="120000"/>
              </a:lnSpc>
            </a:pPr>
            <a:r>
              <a:rPr lang="en-US" altLang="ja-JP" dirty="0" smtClean="0"/>
              <a:t>Trained class is recognized correctly</a:t>
            </a:r>
          </a:p>
          <a:p>
            <a:pPr>
              <a:lnSpc>
                <a:spcPct val="120000"/>
              </a:lnSpc>
            </a:pPr>
            <a:r>
              <a:rPr lang="en-US" altLang="ja-JP" dirty="0"/>
              <a:t>H</a:t>
            </a:r>
            <a:r>
              <a:rPr lang="en-US" altLang="ja-JP" dirty="0" smtClean="0"/>
              <a:t>owever, non trained class is not </a:t>
            </a:r>
            <a:r>
              <a:rPr lang="en-US" altLang="ja-JP" dirty="0"/>
              <a:t>correctly </a:t>
            </a:r>
            <a:r>
              <a:rPr lang="en-US" altLang="ja-JP" dirty="0" smtClean="0"/>
              <a:t>recognized as UNKOWN</a:t>
            </a:r>
            <a:br>
              <a:rPr lang="en-US" altLang="ja-JP" dirty="0" smtClean="0"/>
            </a:br>
            <a:r>
              <a:rPr lang="ja-JP" altLang="en-US" dirty="0" smtClean="0"/>
              <a:t>（学習済み</a:t>
            </a:r>
            <a:r>
              <a:rPr lang="ja-JP" altLang="en-US" dirty="0"/>
              <a:t>のクラスの認識精度が高いが、未学習クラスを</a:t>
            </a:r>
            <a:r>
              <a:rPr lang="en-US" altLang="ja-JP" dirty="0"/>
              <a:t>UKOWN</a:t>
            </a:r>
            <a:r>
              <a:rPr lang="ja-JP" altLang="en-US" dirty="0"/>
              <a:t>認識が</a:t>
            </a:r>
            <a:r>
              <a:rPr lang="ja-JP" altLang="en-US" dirty="0" smtClean="0"/>
              <a:t>困難）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en-US" altLang="ja-JP" dirty="0"/>
              <a:t>【</a:t>
            </a:r>
            <a:r>
              <a:rPr lang="ja-JP" altLang="en-US" dirty="0"/>
              <a:t>認識処理速度</a:t>
            </a:r>
            <a:r>
              <a:rPr lang="en-US" altLang="ja-JP" dirty="0" smtClean="0"/>
              <a:t>】</a:t>
            </a:r>
            <a:br>
              <a:rPr lang="en-US" altLang="ja-JP" dirty="0" smtClean="0"/>
            </a:br>
            <a:r>
              <a:rPr lang="ja-JP" altLang="en-US" dirty="0" smtClean="0"/>
              <a:t>・</a:t>
            </a:r>
            <a:r>
              <a:rPr lang="en-US" altLang="ja-JP" dirty="0" err="1" smtClean="0"/>
              <a:t>EigenFace</a:t>
            </a:r>
            <a:r>
              <a:rPr lang="ja-JP" altLang="en-US" dirty="0" smtClean="0"/>
              <a:t>（固有顔法）：</a:t>
            </a:r>
            <a:r>
              <a:rPr lang="en-US" altLang="ja-JP" dirty="0" smtClean="0"/>
              <a:t>4 - 5 sec</a:t>
            </a:r>
            <a:br>
              <a:rPr lang="en-US" altLang="ja-JP" dirty="0" smtClean="0"/>
            </a:br>
            <a:r>
              <a:rPr lang="ja-JP" altLang="en-US" dirty="0" smtClean="0"/>
              <a:t>・</a:t>
            </a:r>
            <a:r>
              <a:rPr lang="en-US" altLang="ja-JP" dirty="0" err="1"/>
              <a:t>AlexNet</a:t>
            </a:r>
            <a:r>
              <a:rPr lang="ja-JP" altLang="en-US" dirty="0"/>
              <a:t>：</a:t>
            </a:r>
            <a:r>
              <a:rPr lang="en-US" altLang="ja-JP" dirty="0" smtClean="0"/>
              <a:t>2.5 - 3 sec</a:t>
            </a:r>
            <a:endParaRPr lang="ja-JP" altLang="en-US" dirty="0"/>
          </a:p>
          <a:p>
            <a:pPr>
              <a:lnSpc>
                <a:spcPct val="120000"/>
              </a:lnSpc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05966" y="5511479"/>
            <a:ext cx="353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err="1" smtClean="0">
                <a:solidFill>
                  <a:schemeClr val="accent2"/>
                </a:solidFill>
                <a:latin typeface="Meiryo" charset="-128"/>
                <a:ea typeface="Meiryo" charset="-128"/>
                <a:cs typeface="Meiryo" charset="-128"/>
              </a:rPr>
              <a:t>AlexNet</a:t>
            </a:r>
            <a:r>
              <a:rPr kumimoji="1" lang="ja-JP" altLang="en-US" sz="3200" b="1" dirty="0" smtClean="0">
                <a:solidFill>
                  <a:schemeClr val="accent2"/>
                </a:solidFill>
                <a:latin typeface="Meiryo" charset="-128"/>
                <a:ea typeface="Meiryo" charset="-128"/>
                <a:cs typeface="Meiryo" charset="-128"/>
              </a:rPr>
              <a:t>を採用！</a:t>
            </a:r>
            <a:endParaRPr kumimoji="1" lang="ja-JP" altLang="en-US" sz="3200" b="1" dirty="0">
              <a:solidFill>
                <a:schemeClr val="accent2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743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677823"/>
            <a:ext cx="10515600" cy="3070553"/>
          </a:xfrm>
        </p:spPr>
        <p:txBody>
          <a:bodyPr/>
          <a:lstStyle/>
          <a:p>
            <a:pPr algn="ctr"/>
            <a:r>
              <a:rPr kumimoji="1" lang="ja-JP" altLang="en-US" sz="8800" dirty="0" smtClean="0"/>
              <a:t>デモ</a:t>
            </a:r>
            <a:r>
              <a:rPr kumimoji="1" lang="ja-JP" altLang="en-US" dirty="0" smtClean="0"/>
              <a:t/>
            </a:r>
            <a:br>
              <a:rPr kumimoji="1" lang="ja-JP" altLang="en-US" dirty="0" smtClean="0"/>
            </a:br>
            <a:r>
              <a:rPr kumimoji="1" lang="ja-JP" altLang="en-US" dirty="0" smtClean="0"/>
              <a:t/>
            </a:r>
            <a:br>
              <a:rPr kumimoji="1" lang="ja-JP" altLang="en-US" dirty="0" smtClean="0"/>
            </a:br>
            <a:r>
              <a:rPr lang="en-US" altLang="ja-JP" dirty="0" smtClean="0"/>
              <a:t>&lt; </a:t>
            </a:r>
            <a:r>
              <a:rPr lang="ja-JP" altLang="en-US" dirty="0" smtClean="0"/>
              <a:t>登校</a:t>
            </a:r>
            <a:r>
              <a:rPr lang="en-US" altLang="ja-JP" dirty="0" smtClean="0"/>
              <a:t> 〜 </a:t>
            </a:r>
            <a:r>
              <a:rPr lang="ja-JP" altLang="en-US" dirty="0" smtClean="0"/>
              <a:t>座席決定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&gt;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08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 </a:t>
            </a:r>
            <a:r>
              <a:rPr lang="ja-JP" altLang="en-US" sz="4000" dirty="0" smtClean="0"/>
              <a:t>清水研究室では座席が毎日ランダムに変更</a:t>
            </a:r>
            <a:endParaRPr lang="en-US" altLang="ja-JP" sz="4000" dirty="0" smtClean="0"/>
          </a:p>
          <a:p>
            <a:pPr marL="0" indent="0">
              <a:buNone/>
            </a:pPr>
            <a:endParaRPr lang="ja-JP" altLang="en-US" sz="1000" b="1" dirty="0"/>
          </a:p>
          <a:p>
            <a:pPr lvl="1"/>
            <a:r>
              <a:rPr lang="en-US" altLang="ja-JP" sz="3200" b="1" dirty="0" smtClean="0"/>
              <a:t> </a:t>
            </a:r>
            <a:r>
              <a:rPr lang="ja-JP" altLang="en-US" sz="3200" dirty="0" smtClean="0"/>
              <a:t>学籍番号を手入力して座席を決定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6" name="下矢印 5"/>
          <p:cNvSpPr/>
          <p:nvPr/>
        </p:nvSpPr>
        <p:spPr>
          <a:xfrm>
            <a:off x="5431971" y="4607994"/>
            <a:ext cx="1328057" cy="609600"/>
          </a:xfrm>
          <a:prstGeom prst="downArrow">
            <a:avLst/>
          </a:prstGeom>
          <a:solidFill>
            <a:srgbClr val="F4F7FF"/>
          </a:solidFill>
          <a:ln w="28575">
            <a:solidFill>
              <a:srgbClr val="0B4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3678" y="5715298"/>
            <a:ext cx="572464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5400" b="1" dirty="0" smtClean="0">
                <a:latin typeface="Meiryo" charset="-128"/>
                <a:ea typeface="Meiryo" charset="-128"/>
                <a:cs typeface="Meiryo" charset="-128"/>
              </a:rPr>
              <a:t>毎朝入力が手間！</a:t>
            </a:r>
            <a:endParaRPr kumimoji="1" lang="ja-JP" altLang="en-US" sz="5400" b="1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9696" y="3260813"/>
            <a:ext cx="3664103" cy="2135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8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20</a:t>
            </a:fld>
            <a:endParaRPr lang="uk-UA"/>
          </a:p>
        </p:txBody>
      </p:sp>
      <p:pic>
        <p:nvPicPr>
          <p:cNvPr id="5" name="遅延70ver_安光完成版_48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6544" y="690075"/>
            <a:ext cx="10430453" cy="5866997"/>
          </a:xfrm>
        </p:spPr>
      </p:pic>
    </p:spTree>
    <p:extLst>
      <p:ext uri="{BB962C8B-B14F-4D97-AF65-F5344CB8AC3E}">
        <p14:creationId xmlns:p14="http://schemas.microsoft.com/office/powerpoint/2010/main" val="15842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677823"/>
            <a:ext cx="10515600" cy="3070553"/>
          </a:xfrm>
        </p:spPr>
        <p:txBody>
          <a:bodyPr/>
          <a:lstStyle/>
          <a:p>
            <a:pPr algn="ctr"/>
            <a:r>
              <a:rPr kumimoji="1" lang="ja-JP" altLang="en-US" sz="8800" dirty="0" smtClean="0"/>
              <a:t>デモ</a:t>
            </a:r>
            <a:r>
              <a:rPr kumimoji="1" lang="ja-JP" altLang="en-US" dirty="0" smtClean="0"/>
              <a:t/>
            </a:r>
            <a:br>
              <a:rPr kumimoji="1" lang="ja-JP" altLang="en-US" dirty="0" smtClean="0"/>
            </a:br>
            <a:r>
              <a:rPr kumimoji="1" lang="ja-JP" altLang="en-US" dirty="0" smtClean="0"/>
              <a:t/>
            </a:r>
            <a:br>
              <a:rPr kumimoji="1" lang="ja-JP" altLang="en-US" dirty="0" smtClean="0"/>
            </a:br>
            <a:r>
              <a:rPr lang="en-US" altLang="ja-JP" dirty="0" smtClean="0"/>
              <a:t>&lt; </a:t>
            </a:r>
            <a:r>
              <a:rPr lang="ja-JP" altLang="en-US" dirty="0" smtClean="0"/>
              <a:t>座席決定　</a:t>
            </a:r>
            <a:r>
              <a:rPr lang="en-US" altLang="ja-JP" dirty="0" smtClean="0"/>
              <a:t>UI </a:t>
            </a:r>
            <a:r>
              <a:rPr kumimoji="1" lang="en-US" altLang="ja-JP" dirty="0" smtClean="0"/>
              <a:t>&gt;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4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22</a:t>
            </a:fld>
            <a:endParaRPr lang="uk-UA"/>
          </a:p>
        </p:txBody>
      </p:sp>
      <p:pic>
        <p:nvPicPr>
          <p:cNvPr id="3" name="UI_完成_48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611" y="867905"/>
            <a:ext cx="9438539" cy="5309058"/>
          </a:xfrm>
        </p:spPr>
      </p:pic>
    </p:spTree>
    <p:extLst>
      <p:ext uri="{BB962C8B-B14F-4D97-AF65-F5344CB8AC3E}">
        <p14:creationId xmlns:p14="http://schemas.microsoft.com/office/powerpoint/2010/main" val="185782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座席決定</a:t>
            </a:r>
            <a:r>
              <a:rPr kumimoji="1" lang="en-US" altLang="ja-JP" dirty="0" smtClean="0"/>
              <a:t>(1/2)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 </a:t>
            </a:r>
            <a:r>
              <a:rPr lang="ja-JP" altLang="en-US" dirty="0" smtClean="0"/>
              <a:t>実装内容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UI</a:t>
            </a:r>
            <a:r>
              <a:rPr lang="ja-JP" altLang="en-US" dirty="0" smtClean="0"/>
              <a:t>の処理</a:t>
            </a:r>
            <a:r>
              <a:rPr lang="en-US" altLang="ja-JP" dirty="0" smtClean="0"/>
              <a:t>(</a:t>
            </a:r>
            <a:r>
              <a:rPr lang="ja-JP" altLang="en-US" dirty="0" smtClean="0"/>
              <a:t>レイアウト調整、画像の更新</a:t>
            </a:r>
            <a:r>
              <a:rPr lang="en-US" altLang="ja-JP" dirty="0" smtClean="0"/>
              <a:t>)</a:t>
            </a:r>
          </a:p>
          <a:p>
            <a:pPr lvl="1"/>
            <a:r>
              <a:rPr lang="ja-JP" altLang="en-US" dirty="0" smtClean="0"/>
              <a:t>ソケット通信の処理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それぞれの処理での値の受け渡し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ランダムな座席の割り当て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Exit</a:t>
            </a:r>
            <a:r>
              <a:rPr lang="ja-JP" altLang="en-US" dirty="0" smtClean="0"/>
              <a:t>」は、プログラムを終了させる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Undo</a:t>
            </a:r>
            <a:r>
              <a:rPr lang="ja-JP" altLang="en-US" dirty="0" smtClean="0"/>
              <a:t>」は、一つ前の表示に戻る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Reset</a:t>
            </a:r>
            <a:r>
              <a:rPr lang="ja-JP" altLang="en-US" dirty="0" smtClean="0"/>
              <a:t>」は、すべての席を空席にする</a:t>
            </a:r>
            <a:endParaRPr lang="en-US" altLang="ja-JP" dirty="0"/>
          </a:p>
          <a:p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567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座席決定</a:t>
            </a:r>
            <a:r>
              <a:rPr kumimoji="1" lang="en-US" altLang="ja-JP" dirty="0" smtClean="0"/>
              <a:t>(2/2)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技術的課題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レイアウト調整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画像の更新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UI</a:t>
            </a:r>
            <a:r>
              <a:rPr lang="ja-JP" altLang="en-US" dirty="0" smtClean="0"/>
              <a:t>処理とソケット通信処理の並列実行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kumimoji="1" lang="ja-JP" altLang="en-US" dirty="0" smtClean="0"/>
              <a:t>ブレイクスルーとなったアイデア</a:t>
            </a:r>
            <a:endParaRPr lang="ja-JP" altLang="en-US" dirty="0"/>
          </a:p>
          <a:p>
            <a:pPr lvl="1"/>
            <a:r>
              <a:rPr lang="ja-JP" altLang="en-US" dirty="0" smtClean="0"/>
              <a:t>レイアウトの入れ子構造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Qt</a:t>
            </a:r>
            <a:r>
              <a:rPr kumimoji="1" lang="ja-JP" altLang="en-US" dirty="0" smtClean="0"/>
              <a:t>のリファレンス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→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Pixmap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ソケット通信処理をスレッドとして実行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24</a:t>
            </a:fld>
            <a:endParaRPr lang="uk-UA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002" y="535607"/>
            <a:ext cx="4754105" cy="4059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3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0B407C"/>
                </a:solidFill>
              </a:rPr>
              <a:t>最終</a:t>
            </a:r>
            <a:r>
              <a:rPr kumimoji="1" lang="en-US" altLang="ja-JP" dirty="0" smtClean="0">
                <a:solidFill>
                  <a:srgbClr val="0B407C"/>
                </a:solidFill>
              </a:rPr>
              <a:t> </a:t>
            </a:r>
            <a:r>
              <a:rPr kumimoji="1" lang="ja-JP" altLang="en-US" dirty="0" smtClean="0">
                <a:solidFill>
                  <a:srgbClr val="0B407C"/>
                </a:solidFill>
              </a:rPr>
              <a:t>達成度</a:t>
            </a:r>
            <a:endParaRPr kumimoji="1" lang="ja-JP" altLang="en-US" dirty="0">
              <a:solidFill>
                <a:srgbClr val="0B407C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10" name="正方形/長方形 9"/>
          <p:cNvSpPr/>
          <p:nvPr/>
        </p:nvSpPr>
        <p:spPr>
          <a:xfrm>
            <a:off x="869798" y="1378459"/>
            <a:ext cx="5329354" cy="26665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69797" y="4136579"/>
            <a:ext cx="5329354" cy="24649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334819" y="1378459"/>
            <a:ext cx="5329354" cy="266657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334818" y="4136579"/>
            <a:ext cx="5329354" cy="24649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99827" y="1485672"/>
            <a:ext cx="286488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ja-JP" altLang="en-US" sz="28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顔検出</a:t>
            </a:r>
            <a:endParaRPr kumimoji="1" lang="en-US" altLang="ja-JP" sz="2800" b="1" u="sng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indent="-457200">
              <a:buClr>
                <a:schemeClr val="bg1"/>
              </a:buClr>
              <a:buFont typeface="Wingdings" charset="2"/>
              <a:buChar char="u"/>
            </a:pPr>
            <a:r>
              <a:rPr lang="ja-JP" altLang="en-US" sz="28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進捗：</a:t>
            </a:r>
            <a:r>
              <a:rPr lang="en-US" altLang="ja-JP" sz="28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100%</a:t>
            </a: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kumimoji="1"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顔検出</a:t>
            </a:r>
            <a:endParaRPr lang="en-US" altLang="ja-JP" sz="2400" b="1" dirty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kumimoji="1"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顔抽出</a:t>
            </a:r>
            <a:endParaRPr lang="en-US" altLang="ja-JP" sz="2400" b="1" dirty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kumimoji="1"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画像生成</a:t>
            </a:r>
            <a:endParaRPr kumimoji="1" lang="ja-JP" altLang="en-US" sz="2400" b="1" dirty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487998" y="1485672"/>
            <a:ext cx="3967496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ja-JP" altLang="en-US" sz="28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ユーザ認証</a:t>
            </a:r>
            <a:endParaRPr lang="en-US" altLang="ja-JP" sz="2800" b="1" u="sng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indent="-457200">
              <a:buClr>
                <a:schemeClr val="bg1"/>
              </a:buClr>
              <a:buFont typeface="Wingdings" charset="2"/>
              <a:buChar char="u"/>
            </a:pPr>
            <a:r>
              <a:rPr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進捗：</a:t>
            </a:r>
            <a:r>
              <a:rPr lang="en-US" altLang="ja-JP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100%</a:t>
            </a: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lang="en-US" altLang="ja-JP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Face </a:t>
            </a:r>
            <a:r>
              <a:rPr lang="en-US" altLang="ja-JP" sz="2400" b="1" dirty="0" err="1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Recoginition</a:t>
            </a:r>
            <a:endParaRPr lang="en-US" altLang="ja-JP" sz="2400" b="1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固有顔法</a:t>
            </a:r>
            <a:endParaRPr lang="en-US" altLang="ja-JP" sz="2400" b="1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lang="en-US" altLang="ja-JP" sz="2400" b="1" dirty="0" err="1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AlexNet</a:t>
            </a:r>
            <a:endParaRPr lang="en-US" altLang="ja-JP" sz="2400" b="1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lang="en-US" altLang="ja-JP" sz="2400" b="1" dirty="0" err="1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Vgg</a:t>
            </a:r>
            <a:r>
              <a:rPr lang="en-US" altLang="ja-JP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b="1" dirty="0" err="1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FaceNet</a:t>
            </a:r>
            <a:endParaRPr lang="en-US" altLang="ja-JP" sz="2400" b="1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99827" y="4241450"/>
            <a:ext cx="4662367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ja-JP" sz="2800" b="1" u="sng" dirty="0" err="1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RaspberryPi</a:t>
            </a:r>
            <a:r>
              <a:rPr lang="en-US" altLang="ja-JP" sz="28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mr-IN" altLang="ja-JP" sz="28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–</a:t>
            </a:r>
            <a:r>
              <a:rPr lang="en-US" altLang="ja-JP" sz="28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 PC </a:t>
            </a:r>
            <a:r>
              <a:rPr lang="ja-JP" altLang="en-US" sz="28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間通信</a:t>
            </a:r>
            <a:endParaRPr lang="en-US" altLang="ja-JP" sz="2800" b="1" u="sng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indent="-457200">
              <a:buClr>
                <a:schemeClr val="bg1"/>
              </a:buClr>
              <a:buFont typeface="Wingdings" charset="2"/>
              <a:buChar char="u"/>
            </a:pPr>
            <a:r>
              <a:rPr kumimoji="1"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進捗</a:t>
            </a:r>
            <a:r>
              <a:rPr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100</a:t>
            </a:r>
            <a:r>
              <a:rPr kumimoji="1" lang="en-US" altLang="ja-JP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%</a:t>
            </a: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クライアント処理</a:t>
            </a:r>
            <a:r>
              <a:rPr lang="en-US" altLang="ja-JP" sz="240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/>
            </a:r>
            <a:br>
              <a:rPr lang="en-US" altLang="ja-JP" sz="2400" b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en-US" altLang="ja-JP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	</a:t>
            </a:r>
            <a:r>
              <a:rPr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（ラズパイ）</a:t>
            </a:r>
            <a:endParaRPr lang="en-US" altLang="ja-JP" sz="2400" b="1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kumimoji="1"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サーバ処理（</a:t>
            </a:r>
            <a:r>
              <a:rPr kumimoji="1" lang="en-US" altLang="ja-JP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PC</a:t>
            </a:r>
            <a:r>
              <a:rPr kumimoji="1" lang="ja-JP" altLang="en-US" sz="24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）</a:t>
            </a:r>
            <a:endParaRPr kumimoji="1" lang="ja-JP" altLang="en-US" sz="2400" b="1" dirty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487998" y="4241450"/>
            <a:ext cx="37753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ja-JP" altLang="en-US" sz="28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ユーザインタフェース</a:t>
            </a:r>
            <a:endParaRPr lang="en-US" altLang="ja-JP" sz="2800" b="1" u="sng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indent="-457200">
              <a:buClr>
                <a:schemeClr val="bg1"/>
              </a:buClr>
              <a:buFont typeface="Wingdings" charset="2"/>
              <a:buChar char="u"/>
            </a:pPr>
            <a:r>
              <a:rPr kumimoji="1" lang="ja-JP" altLang="en-US" sz="20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進捗</a:t>
            </a:r>
            <a:r>
              <a:rPr lang="ja-JP" altLang="en-US" sz="20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0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75%</a:t>
            </a: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kumimoji="1" lang="ja-JP" altLang="en-US" sz="20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座席読み込み</a:t>
            </a:r>
            <a:endParaRPr kumimoji="1" lang="en-US" altLang="ja-JP" sz="2000" b="1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lang="ja-JP" altLang="en-US" sz="20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座席決定</a:t>
            </a:r>
            <a:endParaRPr lang="en-US" altLang="ja-JP" sz="2000" b="1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457200">
              <a:buClr>
                <a:schemeClr val="bg1"/>
              </a:buClr>
              <a:buFont typeface="Wingdings" charset="2"/>
              <a:buChar char="ü"/>
            </a:pPr>
            <a:r>
              <a:rPr lang="ja-JP" altLang="en-US" sz="2000" b="1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名前を反映</a:t>
            </a:r>
            <a:endParaRPr lang="en-US" altLang="ja-JP" sz="2000" b="1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457200">
              <a:buClr>
                <a:schemeClr val="bg1"/>
              </a:buClr>
              <a:buFont typeface="Wingdings" charset="2"/>
              <a:buChar char="p"/>
            </a:pPr>
            <a:r>
              <a:rPr lang="ja-JP" altLang="en-US" sz="2000" b="1" u="sng" dirty="0" smtClean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隠しコマンド</a:t>
            </a:r>
            <a:endParaRPr lang="en-US" altLang="ja-JP" sz="2000" b="1" u="sng" dirty="0" smtClean="0">
              <a:solidFill>
                <a:schemeClr val="bg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4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システム応用例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 </a:t>
            </a:r>
            <a:r>
              <a:rPr lang="ja-JP" altLang="en-US" dirty="0" smtClean="0"/>
              <a:t>テレワークなど働き方を多様化させる取り組みが増加</a:t>
            </a:r>
          </a:p>
          <a:p>
            <a:pPr lvl="1"/>
            <a:r>
              <a:rPr lang="en-US" altLang="ja-JP" dirty="0"/>
              <a:t> </a:t>
            </a:r>
            <a:r>
              <a:rPr lang="ja-JP" altLang="en-US" dirty="0" smtClean="0"/>
              <a:t>社員の働き方に合わせてオフィスも対応する必要性　</a:t>
            </a:r>
          </a:p>
          <a:p>
            <a:pPr marL="914400" lvl="2" indent="0">
              <a:buNone/>
            </a:pPr>
            <a:r>
              <a:rPr lang="ja-JP" altLang="en-US" dirty="0" smtClean="0"/>
              <a:t>→　</a:t>
            </a:r>
            <a:r>
              <a:rPr lang="ja-JP" altLang="en-US" sz="2400" b="1" u="sng" dirty="0" smtClean="0">
                <a:solidFill>
                  <a:srgbClr val="ED7D31"/>
                </a:solidFill>
              </a:rPr>
              <a:t>フレックスオフィス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26</a:t>
            </a:fld>
            <a:endParaRPr lang="uk-UA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024" y="3444557"/>
            <a:ext cx="5769916" cy="1893757"/>
          </a:xfrm>
          <a:prstGeom prst="rect">
            <a:avLst/>
          </a:prstGeom>
        </p:spPr>
      </p:pic>
      <p:sp>
        <p:nvSpPr>
          <p:cNvPr id="6" name="四角形吹き出し 5"/>
          <p:cNvSpPr/>
          <p:nvPr/>
        </p:nvSpPr>
        <p:spPr>
          <a:xfrm>
            <a:off x="1270861" y="3444557"/>
            <a:ext cx="2274163" cy="981964"/>
          </a:xfrm>
          <a:prstGeom prst="wedgeRectCallout">
            <a:avLst>
              <a:gd name="adj1" fmla="val 59468"/>
              <a:gd name="adj2" fmla="val -94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プロジェクトごとに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座りたい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…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24318" y="5780680"/>
            <a:ext cx="2954655" cy="646331"/>
          </a:xfrm>
          <a:prstGeom prst="rect">
            <a:avLst/>
          </a:prstGeom>
          <a:solidFill>
            <a:srgbClr val="0B409C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 smtClean="0">
                <a:solidFill>
                  <a:schemeClr val="bg1"/>
                </a:solidFill>
                <a:latin typeface="03SmartFontUI" charset="-128"/>
                <a:ea typeface="03SmartFontUI" charset="-128"/>
                <a:cs typeface="03SmartFontUI" charset="-128"/>
              </a:rPr>
              <a:t>座席決定さん</a:t>
            </a:r>
            <a:endParaRPr kumimoji="1" lang="ja-JP" altLang="en-US" sz="3600" b="1" dirty="0">
              <a:solidFill>
                <a:schemeClr val="bg1"/>
              </a:solidFill>
              <a:latin typeface="03SmartFontUI" charset="-128"/>
              <a:ea typeface="03SmartFontUI" charset="-128"/>
              <a:cs typeface="03SmartFontUI" charset="-128"/>
            </a:endParaRPr>
          </a:p>
        </p:txBody>
      </p:sp>
      <p:sp>
        <p:nvSpPr>
          <p:cNvPr id="9" name="加算記号 8"/>
          <p:cNvSpPr/>
          <p:nvPr/>
        </p:nvSpPr>
        <p:spPr>
          <a:xfrm>
            <a:off x="6534142" y="5646645"/>
            <a:ext cx="914400" cy="914400"/>
          </a:xfrm>
          <a:prstGeom prst="mathPlus">
            <a:avLst>
              <a:gd name="adj1" fmla="val 13350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86550" y="5136161"/>
            <a:ext cx="94288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b="1" dirty="0" smtClean="0">
                <a:solidFill>
                  <a:srgbClr val="ED7D31"/>
                </a:solidFill>
              </a:rPr>
              <a:t>α</a:t>
            </a:r>
            <a:endParaRPr kumimoji="1" lang="ja-JP" altLang="en-US" sz="10000" b="1" dirty="0">
              <a:solidFill>
                <a:srgbClr val="ED7D3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 rot="16200000">
            <a:off x="1594089" y="5691597"/>
            <a:ext cx="870303" cy="868593"/>
          </a:xfrm>
          <a:prstGeom prst="downArrow">
            <a:avLst/>
          </a:prstGeom>
          <a:solidFill>
            <a:srgbClr val="F4F7FF"/>
          </a:solidFill>
          <a:ln w="28575">
            <a:solidFill>
              <a:srgbClr val="0B4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86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 </a:t>
            </a:r>
            <a:r>
              <a:rPr kumimoji="1" lang="ja-JP" altLang="en-US" dirty="0" smtClean="0"/>
              <a:t>座席決定システム</a:t>
            </a:r>
          </a:p>
          <a:p>
            <a:pPr lvl="1"/>
            <a:r>
              <a:rPr lang="en-US" altLang="ja-JP" dirty="0"/>
              <a:t> </a:t>
            </a:r>
            <a:r>
              <a:rPr lang="en-US" altLang="ja-JP" dirty="0" smtClean="0"/>
              <a:t>Raspberry Pi</a:t>
            </a:r>
            <a:r>
              <a:rPr lang="ja-JP" altLang="en-US" dirty="0" smtClean="0"/>
              <a:t>：人体感知センサー</a:t>
            </a:r>
            <a:endParaRPr lang="ja-JP" altLang="en-US" dirty="0"/>
          </a:p>
          <a:p>
            <a:pPr lvl="1"/>
            <a:r>
              <a:rPr kumimoji="1" lang="en-US" altLang="ja-JP" dirty="0" smtClean="0"/>
              <a:t> </a:t>
            </a:r>
            <a:r>
              <a:rPr kumimoji="1" lang="ja-JP" altLang="en-US" dirty="0" smtClean="0"/>
              <a:t>顔認識：</a:t>
            </a:r>
            <a:r>
              <a:rPr kumimoji="1" lang="en-US" altLang="ja-JP" dirty="0" err="1" smtClean="0"/>
              <a:t>AlexNet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ユーザ認証：</a:t>
            </a:r>
            <a:r>
              <a:rPr kumimoji="1" lang="en-US" altLang="ja-JP" dirty="0" err="1" smtClean="0"/>
              <a:t>Felica</a:t>
            </a:r>
            <a:endParaRPr lang="ja-JP" altLang="en-US" dirty="0"/>
          </a:p>
          <a:p>
            <a:pPr lvl="1"/>
            <a:endParaRPr kumimoji="1" lang="ja-JP" altLang="en-US" sz="1000" dirty="0" smtClean="0"/>
          </a:p>
          <a:p>
            <a:pPr lvl="1"/>
            <a:endParaRPr kumimoji="1" lang="ja-JP" altLang="en-US" sz="1000" dirty="0" smtClean="0"/>
          </a:p>
          <a:p>
            <a:r>
              <a:rPr lang="en-US" altLang="ja-JP" dirty="0"/>
              <a:t> </a:t>
            </a:r>
            <a:r>
              <a:rPr lang="ja-JP" altLang="en-US" dirty="0" smtClean="0"/>
              <a:t>今後清水研究室で運用する際に拡張したい機能</a:t>
            </a:r>
          </a:p>
          <a:p>
            <a:pPr lvl="1"/>
            <a:r>
              <a:rPr kumimoji="1" lang="en-US" altLang="ja-JP" dirty="0"/>
              <a:t> </a:t>
            </a:r>
            <a:r>
              <a:rPr kumimoji="1" lang="ja-JP" altLang="en-US" dirty="0" smtClean="0"/>
              <a:t>隠しコマンドの実装</a:t>
            </a:r>
          </a:p>
          <a:p>
            <a:pPr lvl="1"/>
            <a:r>
              <a:rPr lang="en-US" altLang="ja-JP" dirty="0" smtClean="0"/>
              <a:t> </a:t>
            </a:r>
            <a:r>
              <a:rPr lang="ja-JP" altLang="en-US" smtClean="0"/>
              <a:t>メンテナンス性の向上</a:t>
            </a:r>
            <a:r>
              <a:rPr lang="en-US" altLang="ja-JP" smtClean="0"/>
              <a:t> (</a:t>
            </a:r>
            <a:r>
              <a:rPr lang="ja-JP" altLang="en-US" dirty="0" smtClean="0"/>
              <a:t>ユーザの登録・削除</a:t>
            </a:r>
            <a:r>
              <a:rPr lang="en-US" altLang="ja-JP" dirty="0" smtClean="0"/>
              <a:t>)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6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提案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825625"/>
            <a:ext cx="12431751" cy="4351338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 </a:t>
            </a:r>
            <a:r>
              <a:rPr kumimoji="1" lang="ja-JP" altLang="en-US" sz="4000" dirty="0" smtClean="0"/>
              <a:t>出勤した人をカメラで捉え，座席を決定</a:t>
            </a:r>
            <a:endParaRPr kumimoji="1" lang="en-US" altLang="ja-JP" sz="4000" dirty="0" smtClean="0"/>
          </a:p>
          <a:p>
            <a:pPr marL="0" indent="0">
              <a:buNone/>
            </a:pPr>
            <a:endParaRPr kumimoji="1" lang="ja-JP" altLang="en-US" sz="1000" dirty="0" smtClean="0"/>
          </a:p>
          <a:p>
            <a:pPr lvl="1"/>
            <a:r>
              <a:rPr lang="en-US" altLang="ja-JP" sz="3200" dirty="0"/>
              <a:t> </a:t>
            </a:r>
            <a:r>
              <a:rPr lang="en-US" altLang="ja-JP" sz="3200" dirty="0" smtClean="0"/>
              <a:t>PC</a:t>
            </a:r>
            <a:r>
              <a:rPr lang="ja-JP" altLang="en-US" sz="3200" dirty="0" smtClean="0"/>
              <a:t>の画面で自分の座る位置を確認するだけ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6" name="平行四辺形 5"/>
          <p:cNvSpPr/>
          <p:nvPr/>
        </p:nvSpPr>
        <p:spPr>
          <a:xfrm>
            <a:off x="6811804" y="5238071"/>
            <a:ext cx="1349828" cy="587829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/>
        </p:nvSpPr>
        <p:spPr>
          <a:xfrm>
            <a:off x="8074545" y="5238071"/>
            <a:ext cx="1349828" cy="587829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/>
        </p:nvSpPr>
        <p:spPr>
          <a:xfrm>
            <a:off x="9337289" y="5230640"/>
            <a:ext cx="1349828" cy="587829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95" y="3963337"/>
            <a:ext cx="968400" cy="968400"/>
          </a:xfrm>
          <a:prstGeom prst="rect">
            <a:avLst/>
          </a:prstGeom>
        </p:spPr>
      </p:pic>
      <p:pic>
        <p:nvPicPr>
          <p:cNvPr id="11" name="図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95" y="5335469"/>
            <a:ext cx="972000" cy="972000"/>
          </a:xfrm>
          <a:prstGeom prst="rect">
            <a:avLst/>
          </a:prstGeom>
        </p:spPr>
      </p:pic>
      <p:pic>
        <p:nvPicPr>
          <p:cNvPr id="12" name="図 1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036" y="5339900"/>
            <a:ext cx="972000" cy="972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60" y="3963337"/>
            <a:ext cx="968400" cy="9684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956" y="3963337"/>
            <a:ext cx="968400" cy="968400"/>
          </a:xfrm>
          <a:prstGeom prst="rect">
            <a:avLst/>
          </a:prstGeom>
        </p:spPr>
      </p:pic>
      <p:sp>
        <p:nvSpPr>
          <p:cNvPr id="17" name="平行四辺形 16"/>
          <p:cNvSpPr/>
          <p:nvPr/>
        </p:nvSpPr>
        <p:spPr>
          <a:xfrm>
            <a:off x="8248716" y="4584929"/>
            <a:ext cx="1349828" cy="587829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平行四辺形 17"/>
          <p:cNvSpPr/>
          <p:nvPr/>
        </p:nvSpPr>
        <p:spPr>
          <a:xfrm>
            <a:off x="9511460" y="4577498"/>
            <a:ext cx="1349828" cy="587829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75" y="5335469"/>
            <a:ext cx="972000" cy="972000"/>
          </a:xfrm>
          <a:prstGeom prst="rect">
            <a:avLst/>
          </a:prstGeom>
        </p:spPr>
      </p:pic>
      <p:sp>
        <p:nvSpPr>
          <p:cNvPr id="21" name="三角形 20"/>
          <p:cNvSpPr/>
          <p:nvPr/>
        </p:nvSpPr>
        <p:spPr>
          <a:xfrm>
            <a:off x="7422731" y="4044496"/>
            <a:ext cx="572943" cy="636894"/>
          </a:xfrm>
          <a:prstGeom prst="triangle">
            <a:avLst/>
          </a:prstGeom>
          <a:solidFill>
            <a:srgbClr val="EFC444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平行四辺形 21"/>
          <p:cNvSpPr/>
          <p:nvPr/>
        </p:nvSpPr>
        <p:spPr>
          <a:xfrm>
            <a:off x="6985975" y="4584929"/>
            <a:ext cx="1349828" cy="587829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7486718" y="3755641"/>
            <a:ext cx="432000" cy="432000"/>
          </a:xfrm>
          <a:prstGeom prst="ellipse">
            <a:avLst/>
          </a:prstGeom>
          <a:solidFill>
            <a:srgbClr val="EFC444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522" y="4370992"/>
            <a:ext cx="1588669" cy="1588669"/>
          </a:xfrm>
          <a:prstGeom prst="rect">
            <a:avLst/>
          </a:prstGeom>
        </p:spPr>
      </p:pic>
      <p:sp>
        <p:nvSpPr>
          <p:cNvPr id="31" name="三角形 30"/>
          <p:cNvSpPr/>
          <p:nvPr/>
        </p:nvSpPr>
        <p:spPr>
          <a:xfrm>
            <a:off x="2481248" y="5539225"/>
            <a:ext cx="572943" cy="636894"/>
          </a:xfrm>
          <a:prstGeom prst="triangle">
            <a:avLst/>
          </a:prstGeom>
          <a:solidFill>
            <a:srgbClr val="EFC444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2545235" y="5250370"/>
            <a:ext cx="432000" cy="432000"/>
          </a:xfrm>
          <a:prstGeom prst="ellipse">
            <a:avLst/>
          </a:prstGeom>
          <a:solidFill>
            <a:srgbClr val="EFC444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4753492" y="5625248"/>
            <a:ext cx="1360543" cy="15222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 flipH="1">
            <a:off x="4538982" y="4454683"/>
            <a:ext cx="1907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smtClean="0">
                <a:latin typeface="07YsashisaGothicTegaki" charset="-128"/>
                <a:ea typeface="07YsashisaGothicTegaki" charset="-128"/>
                <a:cs typeface="07YsashisaGothicTegaki" charset="-128"/>
              </a:rPr>
              <a:t>そのまま着席</a:t>
            </a:r>
            <a:endParaRPr kumimoji="1" lang="ja-JP" altLang="en-US" sz="2800" b="1" dirty="0">
              <a:latin typeface="07YsashisaGothicTegaki" charset="-128"/>
              <a:ea typeface="07YsashisaGothicTegaki" charset="-128"/>
              <a:cs typeface="07YsashisaGothicTegaki" charset="-128"/>
            </a:endParaRPr>
          </a:p>
        </p:txBody>
      </p:sp>
      <p:pic>
        <p:nvPicPr>
          <p:cNvPr id="36" name="コンテンツ プレースホルダー 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77235" y="381753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4</a:t>
            </a:fld>
            <a:endParaRPr lang="uk-UA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63" y="4182549"/>
            <a:ext cx="1377412" cy="1377412"/>
          </a:xfrm>
          <a:prstGeom prst="rect">
            <a:avLst/>
          </a:prstGeom>
        </p:spPr>
      </p:pic>
      <p:sp>
        <p:nvSpPr>
          <p:cNvPr id="6" name="三角形 5"/>
          <p:cNvSpPr/>
          <p:nvPr/>
        </p:nvSpPr>
        <p:spPr>
          <a:xfrm>
            <a:off x="1317703" y="4993315"/>
            <a:ext cx="572943" cy="636894"/>
          </a:xfrm>
          <a:prstGeom prst="triangle">
            <a:avLst/>
          </a:prstGeom>
          <a:solidFill>
            <a:srgbClr val="EFC444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381764" y="4725992"/>
            <a:ext cx="432000" cy="432000"/>
          </a:xfrm>
          <a:prstGeom prst="ellipse">
            <a:avLst/>
          </a:prstGeom>
          <a:solidFill>
            <a:srgbClr val="EFC444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" name="図形グループ 34"/>
          <p:cNvGrpSpPr/>
          <p:nvPr/>
        </p:nvGrpSpPr>
        <p:grpSpPr>
          <a:xfrm>
            <a:off x="12745228" y="2957858"/>
            <a:ext cx="2169672" cy="1130293"/>
            <a:chOff x="8495463" y="3446683"/>
            <a:chExt cx="2169672" cy="1130293"/>
          </a:xfrm>
        </p:grpSpPr>
        <p:sp>
          <p:nvSpPr>
            <p:cNvPr id="16" name="正方形/長方形 15"/>
            <p:cNvSpPr/>
            <p:nvPr/>
          </p:nvSpPr>
          <p:spPr>
            <a:xfrm>
              <a:off x="8495463" y="3446683"/>
              <a:ext cx="709142" cy="5616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407C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8495463" y="4015296"/>
              <a:ext cx="709142" cy="5616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407C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9225728" y="3446683"/>
              <a:ext cx="709142" cy="561680"/>
            </a:xfrm>
            <a:prstGeom prst="rect">
              <a:avLst/>
            </a:prstGeom>
            <a:solidFill>
              <a:srgbClr val="0B407C"/>
            </a:solidFill>
            <a:ln w="28575">
              <a:solidFill>
                <a:srgbClr val="0B407C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solidFill>
                    <a:schemeClr val="bg1"/>
                  </a:solidFill>
                </a:rPr>
                <a:t>A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9227617" y="4015296"/>
              <a:ext cx="709142" cy="5616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407C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9955993" y="3446683"/>
              <a:ext cx="709142" cy="5616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407C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9955993" y="4012220"/>
              <a:ext cx="709142" cy="5616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407C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9" name="直線矢印コネクタ 38"/>
          <p:cNvCxnSpPr/>
          <p:nvPr/>
        </p:nvCxnSpPr>
        <p:spPr>
          <a:xfrm flipV="1">
            <a:off x="5023779" y="-1676417"/>
            <a:ext cx="1558697" cy="399168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4489240" y="4993315"/>
            <a:ext cx="1512000" cy="18000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 flipH="1">
            <a:off x="4262604" y="4339420"/>
            <a:ext cx="19076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800" b="1" smtClean="0">
                <a:latin typeface="07YsashisaGothicTegaki" charset="-128"/>
                <a:ea typeface="07YsashisaGothicTegaki" charset="-128"/>
                <a:cs typeface="07YsashisaGothicTegaki" charset="-128"/>
              </a:rPr>
              <a:t>人感通知</a:t>
            </a:r>
            <a:endParaRPr kumimoji="1" lang="ja-JP" altLang="en-US" sz="2800" b="1" dirty="0" smtClean="0">
              <a:latin typeface="07YsashisaGothicTegaki" charset="-128"/>
              <a:ea typeface="07YsashisaGothicTegaki" charset="-128"/>
              <a:cs typeface="07YsashisaGothicTegaki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/>
          <a:stretch/>
        </p:blipFill>
        <p:spPr>
          <a:xfrm rot="17336971">
            <a:off x="1812511" y="4030127"/>
            <a:ext cx="602841" cy="745282"/>
          </a:xfrm>
          <a:prstGeom prst="rect">
            <a:avLst/>
          </a:prstGeom>
        </p:spPr>
      </p:pic>
      <p:sp>
        <p:nvSpPr>
          <p:cNvPr id="13" name="弦 12"/>
          <p:cNvSpPr/>
          <p:nvPr/>
        </p:nvSpPr>
        <p:spPr>
          <a:xfrm rot="4520325">
            <a:off x="-1271239" y="-808615"/>
            <a:ext cx="914400" cy="914400"/>
          </a:xfrm>
          <a:prstGeom prst="chord">
            <a:avLst>
              <a:gd name="adj1" fmla="val 7011920"/>
              <a:gd name="adj2" fmla="val 16200000"/>
            </a:avLst>
          </a:prstGeom>
          <a:solidFill>
            <a:srgbClr val="F4F7FF"/>
          </a:solidFill>
          <a:ln w="57150">
            <a:solidFill>
              <a:srgbClr val="0B4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-1449659" y="-468351"/>
            <a:ext cx="1271239" cy="468351"/>
          </a:xfrm>
          <a:prstGeom prst="rect">
            <a:avLst/>
          </a:prstGeom>
          <a:solidFill>
            <a:srgbClr val="F4F7FF"/>
          </a:solidFill>
          <a:ln w="38100">
            <a:solidFill>
              <a:srgbClr val="0B4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四角形吹き出し 20"/>
          <p:cNvSpPr/>
          <p:nvPr/>
        </p:nvSpPr>
        <p:spPr>
          <a:xfrm>
            <a:off x="748204" y="2262320"/>
            <a:ext cx="1491028" cy="612648"/>
          </a:xfrm>
          <a:prstGeom prst="wedgeRectCallout">
            <a:avLst>
              <a:gd name="adj1" fmla="val 37868"/>
              <a:gd name="adj2" fmla="val 106552"/>
            </a:avLst>
          </a:prstGeom>
          <a:solidFill>
            <a:srgbClr val="0B40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>
                <a:solidFill>
                  <a:srgbClr val="F4F7FF"/>
                </a:solidFill>
                <a:latin typeface="07YsashisaGothicTegaki" charset="-128"/>
                <a:ea typeface="07YsashisaGothicTegaki" charset="-128"/>
                <a:cs typeface="07YsashisaGothicTegaki" charset="-128"/>
              </a:rPr>
              <a:t>人体感知</a:t>
            </a:r>
            <a:endParaRPr kumimoji="1" lang="ja-JP" altLang="en-US" sz="2400" b="1" dirty="0">
              <a:solidFill>
                <a:srgbClr val="F4F7FF"/>
              </a:solidFill>
              <a:latin typeface="07YsashisaGothicTegaki" charset="-128"/>
              <a:ea typeface="07YsashisaGothicTegaki" charset="-128"/>
              <a:cs typeface="07YsashisaGothicTegaki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475449" y="6251827"/>
            <a:ext cx="233910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 anchor="b">
            <a:spAutoFit/>
          </a:bodyPr>
          <a:lstStyle/>
          <a:p>
            <a:r>
              <a:rPr kumimoji="1" lang="ja-JP" altLang="en-US" sz="2400" b="1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ラズパイサイド</a:t>
            </a:r>
            <a:endParaRPr kumimoji="1" lang="ja-JP" altLang="en-US" sz="2400" b="1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7294098" y="6251827"/>
            <a:ext cx="2954655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 anchor="b">
            <a:spAutoFit/>
          </a:bodyPr>
          <a:lstStyle/>
          <a:p>
            <a:r>
              <a:rPr kumimoji="1" lang="ja-JP" altLang="en-US" sz="2400" b="1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クライアントサイド</a:t>
            </a:r>
            <a:endParaRPr kumimoji="1" lang="ja-JP" altLang="en-US" sz="2400" b="1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cxnSp>
        <p:nvCxnSpPr>
          <p:cNvPr id="59" name="カギ線コネクタ 58"/>
          <p:cNvCxnSpPr>
            <a:stCxn id="20" idx="2"/>
            <a:endCxn id="11" idx="0"/>
          </p:cNvCxnSpPr>
          <p:nvPr/>
        </p:nvCxnSpPr>
        <p:spPr>
          <a:xfrm rot="16200000" flipH="1">
            <a:off x="2817615" y="2985549"/>
            <a:ext cx="571631" cy="1450617"/>
          </a:xfrm>
          <a:prstGeom prst="bentConnector3">
            <a:avLst>
              <a:gd name="adj1" fmla="val -41343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78154">
            <a:off x="1848246" y="3417315"/>
            <a:ext cx="923788" cy="605833"/>
          </a:xfrm>
          <a:prstGeom prst="rect">
            <a:avLst/>
          </a:prstGeom>
        </p:spPr>
      </p:pic>
      <p:grpSp>
        <p:nvGrpSpPr>
          <p:cNvPr id="29" name="図形グループ 28"/>
          <p:cNvGrpSpPr/>
          <p:nvPr/>
        </p:nvGrpSpPr>
        <p:grpSpPr>
          <a:xfrm>
            <a:off x="3378740" y="3996673"/>
            <a:ext cx="900000" cy="900000"/>
            <a:chOff x="3185704" y="-1806980"/>
            <a:chExt cx="900000" cy="900000"/>
          </a:xfrm>
        </p:grpSpPr>
        <p:sp>
          <p:nvSpPr>
            <p:cNvPr id="11" name="角丸四角形吹き出し 10"/>
            <p:cNvSpPr/>
            <p:nvPr/>
          </p:nvSpPr>
          <p:spPr>
            <a:xfrm>
              <a:off x="3185704" y="-1806980"/>
              <a:ext cx="900000" cy="900000"/>
            </a:xfrm>
            <a:prstGeom prst="wedgeRoundRectCallout">
              <a:avLst>
                <a:gd name="adj1" fmla="val 4339"/>
                <a:gd name="adj2" fmla="val 38150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0986" y="-1695380"/>
              <a:ext cx="540000" cy="676800"/>
            </a:xfrm>
            <a:prstGeom prst="rect">
              <a:avLst/>
            </a:prstGeom>
          </p:spPr>
        </p:pic>
      </p:grpSp>
      <p:sp>
        <p:nvSpPr>
          <p:cNvPr id="46" name="四角形吹き出し 45"/>
          <p:cNvSpPr/>
          <p:nvPr/>
        </p:nvSpPr>
        <p:spPr>
          <a:xfrm>
            <a:off x="9853703" y="2016320"/>
            <a:ext cx="1934614" cy="1243584"/>
          </a:xfrm>
          <a:prstGeom prst="wedgeRectCallout">
            <a:avLst>
              <a:gd name="adj1" fmla="val -38567"/>
              <a:gd name="adj2" fmla="val 89659"/>
            </a:avLst>
          </a:prstGeom>
          <a:solidFill>
            <a:srgbClr val="0B40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ja-JP" altLang="en-US" sz="2400" b="1" dirty="0" smtClean="0">
                <a:solidFill>
                  <a:srgbClr val="F4F7FF"/>
                </a:solidFill>
                <a:latin typeface="07YsashisaGothicTegaki" charset="-128"/>
                <a:ea typeface="07YsashisaGothicTegaki" charset="-128"/>
                <a:cs typeface="07YsashisaGothicTegaki" charset="-128"/>
              </a:rPr>
              <a:t>顔認識</a:t>
            </a:r>
          </a:p>
          <a:p>
            <a:pPr algn="ctr">
              <a:lnSpc>
                <a:spcPct val="150000"/>
              </a:lnSpc>
            </a:pPr>
            <a:r>
              <a:rPr kumimoji="1" lang="ja-JP" altLang="en-US" sz="2400" b="1" dirty="0" smtClean="0">
                <a:solidFill>
                  <a:srgbClr val="F4F7FF"/>
                </a:solidFill>
                <a:latin typeface="07YsashisaGothicTegaki" charset="-128"/>
                <a:ea typeface="07YsashisaGothicTegaki" charset="-128"/>
                <a:cs typeface="07YsashisaGothicTegaki" charset="-128"/>
              </a:rPr>
              <a:t>座席決定</a:t>
            </a:r>
            <a:endParaRPr kumimoji="1" lang="ja-JP" altLang="en-US" sz="2400" b="1" dirty="0">
              <a:solidFill>
                <a:srgbClr val="F4F7FF"/>
              </a:solidFill>
              <a:latin typeface="07YsashisaGothicTegaki" charset="-128"/>
              <a:ea typeface="07YsashisaGothicTegaki" charset="-128"/>
              <a:cs typeface="07YsashisaGothicTegaki" charset="-128"/>
            </a:endParaRPr>
          </a:p>
        </p:txBody>
      </p:sp>
      <p:grpSp>
        <p:nvGrpSpPr>
          <p:cNvPr id="15" name="図形グループ 14"/>
          <p:cNvGrpSpPr/>
          <p:nvPr/>
        </p:nvGrpSpPr>
        <p:grpSpPr>
          <a:xfrm>
            <a:off x="6658767" y="4655744"/>
            <a:ext cx="572943" cy="904217"/>
            <a:chOff x="1522003" y="6869521"/>
            <a:chExt cx="572943" cy="904217"/>
          </a:xfrm>
        </p:grpSpPr>
        <p:sp>
          <p:nvSpPr>
            <p:cNvPr id="37" name="三角形 36"/>
            <p:cNvSpPr/>
            <p:nvPr/>
          </p:nvSpPr>
          <p:spPr>
            <a:xfrm>
              <a:off x="1522003" y="7136844"/>
              <a:ext cx="572943" cy="636894"/>
            </a:xfrm>
            <a:prstGeom prst="triangle">
              <a:avLst/>
            </a:prstGeom>
            <a:solidFill>
              <a:srgbClr val="EFC44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1586064" y="6869521"/>
              <a:ext cx="432000" cy="432000"/>
            </a:xfrm>
            <a:prstGeom prst="ellipse">
              <a:avLst/>
            </a:prstGeom>
            <a:solidFill>
              <a:srgbClr val="EFC44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9" name="コンテンツ プレースホルダー 8"/>
          <p:cNvPicPr>
            <a:picLocks noGrp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05" b="42517"/>
          <a:stretch/>
        </p:blipFill>
        <p:spPr>
          <a:xfrm rot="20179775" flipH="1">
            <a:off x="8560327" y="2707714"/>
            <a:ext cx="901342" cy="573218"/>
          </a:xfrm>
        </p:spPr>
      </p:pic>
      <p:sp>
        <p:nvSpPr>
          <p:cNvPr id="27" name="正方形/長方形 26"/>
          <p:cNvSpPr/>
          <p:nvPr/>
        </p:nvSpPr>
        <p:spPr>
          <a:xfrm>
            <a:off x="9242095" y="3129499"/>
            <a:ext cx="212175" cy="124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カギ線コネクタ 44"/>
          <p:cNvCxnSpPr/>
          <p:nvPr/>
        </p:nvCxnSpPr>
        <p:spPr>
          <a:xfrm rot="16200000" flipH="1">
            <a:off x="8992353" y="3365563"/>
            <a:ext cx="1016802" cy="467865"/>
          </a:xfrm>
          <a:prstGeom prst="bentConnector3">
            <a:avLst>
              <a:gd name="adj1" fmla="val 95921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四角形吹き出し 50"/>
          <p:cNvSpPr/>
          <p:nvPr/>
        </p:nvSpPr>
        <p:spPr>
          <a:xfrm>
            <a:off x="6815592" y="2096082"/>
            <a:ext cx="1491028" cy="612648"/>
          </a:xfrm>
          <a:prstGeom prst="wedgeRectCallout">
            <a:avLst>
              <a:gd name="adj1" fmla="val 56066"/>
              <a:gd name="adj2" fmla="val 71672"/>
            </a:avLst>
          </a:prstGeom>
          <a:solidFill>
            <a:srgbClr val="0B40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>
                <a:solidFill>
                  <a:srgbClr val="F4F7FF"/>
                </a:solidFill>
                <a:latin typeface="07YsashisaGothicTegaki" charset="-128"/>
                <a:ea typeface="07YsashisaGothicTegaki" charset="-128"/>
                <a:cs typeface="07YsashisaGothicTegaki" charset="-128"/>
              </a:rPr>
              <a:t>顔</a:t>
            </a:r>
            <a:r>
              <a:rPr kumimoji="1" lang="en-US" altLang="ja-JP" sz="2400" b="1" dirty="0" smtClean="0">
                <a:solidFill>
                  <a:srgbClr val="F4F7FF"/>
                </a:solidFill>
                <a:latin typeface="07YsashisaGothicTegaki" charset="-128"/>
                <a:ea typeface="07YsashisaGothicTegaki" charset="-128"/>
                <a:cs typeface="07YsashisaGothicTegaki" charset="-128"/>
              </a:rPr>
              <a:t> </a:t>
            </a:r>
            <a:r>
              <a:rPr kumimoji="1" lang="ja-JP" altLang="en-US" sz="2400" b="1" dirty="0" smtClean="0">
                <a:solidFill>
                  <a:srgbClr val="F4F7FF"/>
                </a:solidFill>
                <a:latin typeface="07YsashisaGothicTegaki" charset="-128"/>
                <a:ea typeface="07YsashisaGothicTegaki" charset="-128"/>
                <a:cs typeface="07YsashisaGothicTegaki" charset="-128"/>
              </a:rPr>
              <a:t>撮影</a:t>
            </a:r>
            <a:endParaRPr kumimoji="1" lang="ja-JP" altLang="en-US" sz="2400" b="1" dirty="0">
              <a:solidFill>
                <a:srgbClr val="F4F7FF"/>
              </a:solidFill>
              <a:latin typeface="07YsashisaGothicTegaki" charset="-128"/>
              <a:ea typeface="07YsashisaGothicTegaki" charset="-128"/>
              <a:cs typeface="07YsashisaGothicTegaki" charset="-128"/>
            </a:endParaRPr>
          </a:p>
        </p:txBody>
      </p:sp>
      <p:sp>
        <p:nvSpPr>
          <p:cNvPr id="50" name="台形 49"/>
          <p:cNvSpPr/>
          <p:nvPr/>
        </p:nvSpPr>
        <p:spPr>
          <a:xfrm rot="2567098">
            <a:off x="6770891" y="2926203"/>
            <a:ext cx="1580430" cy="3040165"/>
          </a:xfrm>
          <a:prstGeom prst="trapezoid">
            <a:avLst>
              <a:gd name="adj" fmla="val 38162"/>
            </a:avLst>
          </a:prstGeom>
          <a:solidFill>
            <a:srgbClr val="DCF0FF">
              <a:alpha val="77000"/>
            </a:srgbClr>
          </a:solidFill>
          <a:ln>
            <a:solidFill>
              <a:srgbClr val="F4F7FF"/>
            </a:solidFill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151" y="3607808"/>
            <a:ext cx="2440572" cy="24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要素技術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顔検出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検出：</a:t>
            </a:r>
            <a:r>
              <a:rPr lang="en-US" altLang="ja-JP" dirty="0" err="1" smtClean="0"/>
              <a:t>OpenCV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sz="1000" dirty="0" smtClean="0"/>
          </a:p>
          <a:p>
            <a:r>
              <a:rPr lang="ja-JP" altLang="en-US" dirty="0" smtClean="0"/>
              <a:t>ユーザ認証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顔認識　　　機械学習</a:t>
            </a:r>
          </a:p>
          <a:p>
            <a:pPr lvl="1"/>
            <a:r>
              <a:rPr lang="ja-JP" altLang="en-US" dirty="0" smtClean="0"/>
              <a:t>カード認証　</a:t>
            </a:r>
            <a:r>
              <a:rPr lang="en-US" altLang="ja-JP" dirty="0" err="1" smtClean="0"/>
              <a:t>Felica</a:t>
            </a:r>
            <a:endParaRPr kumimoji="1" lang="en-US" altLang="ja-JP" dirty="0" smtClean="0"/>
          </a:p>
          <a:p>
            <a:pPr marL="457200" lvl="1" indent="0">
              <a:buNone/>
            </a:pPr>
            <a:endParaRPr kumimoji="1" lang="en-US" altLang="ja-JP" sz="1000" dirty="0" smtClean="0"/>
          </a:p>
          <a:p>
            <a:r>
              <a:rPr lang="en-US" altLang="ja-JP" dirty="0" err="1" smtClean="0"/>
              <a:t>RaspberryPi</a:t>
            </a:r>
            <a:r>
              <a:rPr lang="en-US" altLang="ja-JP" dirty="0" smtClean="0"/>
              <a:t>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PC</a:t>
            </a:r>
            <a:r>
              <a:rPr lang="ja-JP" altLang="en-US" dirty="0" smtClean="0"/>
              <a:t>間</a:t>
            </a:r>
            <a:r>
              <a:rPr kumimoji="1" lang="ja-JP" altLang="en-US" dirty="0" smtClean="0"/>
              <a:t>通信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HTTP: </a:t>
            </a:r>
            <a:br>
              <a:rPr lang="en-US" altLang="ja-JP" dirty="0" smtClean="0"/>
            </a:br>
            <a:r>
              <a:rPr lang="en-US" altLang="ja-JP" dirty="0" smtClean="0"/>
              <a:t>	[Client</a:t>
            </a:r>
            <a:r>
              <a:rPr lang="en-US" altLang="ja-JP" dirty="0"/>
              <a:t>]</a:t>
            </a:r>
            <a:r>
              <a:rPr lang="en-US" altLang="ja-JP" dirty="0" smtClean="0"/>
              <a:t> PC	 [Server</a:t>
            </a:r>
            <a:r>
              <a:rPr lang="en-US" altLang="ja-JP" dirty="0"/>
              <a:t>]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RaspberryPi</a:t>
            </a:r>
            <a:endParaRPr lang="en-US" altLang="ja-JP" dirty="0" smtClean="0"/>
          </a:p>
          <a:p>
            <a:pPr marL="457200" lvl="1" indent="0">
              <a:buNone/>
            </a:pPr>
            <a:endParaRPr kumimoji="1" lang="en-US" altLang="ja-JP" sz="1000" dirty="0" smtClean="0"/>
          </a:p>
          <a:p>
            <a:r>
              <a:rPr lang="ja-JP" altLang="en-US" dirty="0" smtClean="0"/>
              <a:t>ユーザインターフェース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GUI: yQt5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09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 method of face recognition</a:t>
            </a:r>
            <a:br>
              <a:rPr kumimoji="1" lang="en-US" altLang="ja-JP" dirty="0" smtClean="0"/>
            </a:br>
            <a:r>
              <a:rPr kumimoji="1" lang="ja-JP" altLang="en-US" dirty="0" smtClean="0"/>
              <a:t>（顔認識手法）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2921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altLang="ja-JP" b="1" dirty="0"/>
              <a:t>F</a:t>
            </a:r>
            <a:r>
              <a:rPr kumimoji="1" lang="en-US" altLang="ja-JP" b="1" dirty="0" smtClean="0"/>
              <a:t>ace Recognition API</a:t>
            </a:r>
          </a:p>
          <a:p>
            <a:pPr lvl="1">
              <a:spcAft>
                <a:spcPts val="600"/>
              </a:spcAft>
            </a:pPr>
            <a:r>
              <a:rPr lang="en-US" altLang="ja-JP" dirty="0" smtClean="0"/>
              <a:t>Easy to run face recognition task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>
                <a:hlinkClick r:id="rId3"/>
              </a:rPr>
              <a:t>https://github.com/ageitgey/face_recognition</a:t>
            </a:r>
            <a:endParaRPr kumimoji="1" lang="en-US" altLang="ja-JP" dirty="0" smtClean="0"/>
          </a:p>
          <a:p>
            <a:pPr>
              <a:spcAft>
                <a:spcPts val="600"/>
              </a:spcAft>
            </a:pPr>
            <a:r>
              <a:rPr kumimoji="1" lang="en-US" altLang="ja-JP" b="1" dirty="0" err="1" smtClean="0"/>
              <a:t>EigenFace</a:t>
            </a:r>
            <a:r>
              <a:rPr kumimoji="1" lang="ja-JP" altLang="en-US" b="1" dirty="0" smtClean="0"/>
              <a:t>（固有顔法）</a:t>
            </a:r>
            <a:endParaRPr kumimoji="1" lang="en-US" altLang="ja-JP" b="1" dirty="0" smtClean="0"/>
          </a:p>
          <a:p>
            <a:pPr lvl="1">
              <a:spcAft>
                <a:spcPts val="600"/>
              </a:spcAft>
            </a:pPr>
            <a:r>
              <a:rPr lang="en-US" altLang="ja-JP" dirty="0" smtClean="0"/>
              <a:t>LBPH</a:t>
            </a:r>
            <a:r>
              <a:rPr lang="ja-JP" altLang="en-US" dirty="0" smtClean="0"/>
              <a:t>：</a:t>
            </a:r>
            <a:r>
              <a:rPr lang="en-US" altLang="ja-JP" dirty="0" smtClean="0"/>
              <a:t>Local Binary Patterns </a:t>
            </a:r>
            <a:r>
              <a:rPr lang="en-US" altLang="ja-JP" dirty="0" err="1" smtClean="0"/>
              <a:t>Histgram</a:t>
            </a:r>
            <a:r>
              <a:rPr lang="ja-JP" altLang="en-US" dirty="0" smtClean="0"/>
              <a:t>（</a:t>
            </a:r>
            <a:r>
              <a:rPr kumimoji="1" lang="en-US" altLang="ja-JP" dirty="0" err="1" smtClean="0"/>
              <a:t>OpenCV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pPr>
              <a:spcAft>
                <a:spcPts val="600"/>
              </a:spcAft>
            </a:pPr>
            <a:r>
              <a:rPr lang="en-US" altLang="ja-JP" b="1" dirty="0" err="1" smtClean="0"/>
              <a:t>AlexNet</a:t>
            </a:r>
            <a:endParaRPr lang="en-US" altLang="ja-JP" b="1" dirty="0" smtClean="0"/>
          </a:p>
          <a:p>
            <a:pPr lvl="1">
              <a:spcAft>
                <a:spcPts val="600"/>
              </a:spcAft>
            </a:pPr>
            <a:r>
              <a:rPr lang="en-US" altLang="ja-JP" dirty="0" smtClean="0"/>
              <a:t>8 layers Convolutional Neural Network</a:t>
            </a:r>
          </a:p>
          <a:p>
            <a:pPr>
              <a:spcAft>
                <a:spcPts val="600"/>
              </a:spcAft>
            </a:pPr>
            <a:r>
              <a:rPr kumimoji="1" lang="en-US" altLang="ja-JP" b="1" dirty="0" err="1" smtClean="0"/>
              <a:t>VggFaceNet</a:t>
            </a:r>
            <a:r>
              <a:rPr kumimoji="1" lang="ja-JP" altLang="en-US" b="1" dirty="0" smtClean="0"/>
              <a:t>（</a:t>
            </a:r>
            <a:r>
              <a:rPr kumimoji="1" lang="en-US" altLang="ja-JP" b="1" dirty="0" smtClean="0"/>
              <a:t>Fine </a:t>
            </a:r>
            <a:r>
              <a:rPr kumimoji="1" lang="en-US" altLang="ja-JP" b="1" dirty="0" err="1" smtClean="0"/>
              <a:t>tunining</a:t>
            </a:r>
            <a:r>
              <a:rPr kumimoji="1" lang="ja-JP" altLang="en-US" b="1" dirty="0" smtClean="0"/>
              <a:t>）</a:t>
            </a:r>
            <a:endParaRPr kumimoji="1" lang="en-US" altLang="ja-JP" b="1" dirty="0" smtClean="0"/>
          </a:p>
          <a:p>
            <a:pPr lvl="1">
              <a:spcAft>
                <a:spcPts val="600"/>
              </a:spcAft>
            </a:pPr>
            <a:r>
              <a:rPr lang="en-US" altLang="ja-JP" dirty="0" smtClean="0"/>
              <a:t>16 layers Convolutional Neural Network</a:t>
            </a:r>
          </a:p>
          <a:p>
            <a:pPr lvl="1">
              <a:spcAft>
                <a:spcPts val="600"/>
              </a:spcAft>
            </a:pPr>
            <a:r>
              <a:rPr lang="en-US" altLang="ja-JP" dirty="0" smtClean="0"/>
              <a:t>Using Pertained model for face recognition</a:t>
            </a:r>
            <a:br>
              <a:rPr lang="en-US" altLang="ja-JP" dirty="0" smtClean="0"/>
            </a:br>
            <a:r>
              <a:rPr lang="en-US" altLang="ja-JP" dirty="0">
                <a:hlinkClick r:id="rId4"/>
              </a:rPr>
              <a:t>http://www.robots.ox.ac.uk/~vgg/software/vgg_face/</a:t>
            </a:r>
            <a:endParaRPr lang="en-US" altLang="ja-JP" dirty="0" smtClean="0"/>
          </a:p>
          <a:p>
            <a:pPr lvl="1">
              <a:spcAft>
                <a:spcPts val="600"/>
              </a:spcAft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36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Dataset (1/2)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 smtClean="0"/>
              <a:t>4 classes of face images</a:t>
            </a:r>
          </a:p>
          <a:p>
            <a:pPr lvl="1"/>
            <a:r>
              <a:rPr lang="en-US" altLang="ja-JP" dirty="0" smtClean="0"/>
              <a:t>Laboratory members: 3 classes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3 persons </a:t>
            </a:r>
          </a:p>
          <a:p>
            <a:pPr lvl="1"/>
            <a:r>
              <a:rPr lang="en-US" altLang="ja-JP" dirty="0" smtClean="0"/>
              <a:t>UNKOWN person: 1 class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2 persons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7</a:t>
            </a:fld>
            <a:endParaRPr lang="uk-UA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75" y="3239145"/>
            <a:ext cx="9795362" cy="225248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828111" y="6176963"/>
            <a:ext cx="615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＊</a:t>
            </a:r>
            <a:r>
              <a:rPr kumimoji="1"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Face images are extracted using </a:t>
            </a:r>
            <a:r>
              <a:rPr kumimoji="1" lang="en-US" altLang="ja-JP" sz="2400" b="1" dirty="0" err="1" smtClean="0">
                <a:latin typeface="Meiryo" charset="-128"/>
                <a:ea typeface="Meiryo" charset="-128"/>
                <a:cs typeface="Meiryo" charset="-128"/>
              </a:rPr>
              <a:t>dlib</a:t>
            </a:r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.</a:t>
            </a:r>
            <a:endParaRPr kumimoji="1" lang="ja-JP" alt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49830" y="5451827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mtClean="0"/>
              <a:t>Class 1</a:t>
            </a:r>
            <a:endParaRPr kumimoji="1" lang="ja-JP" altLang="en-US" sz="24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08542" y="5451512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Class 2</a:t>
            </a:r>
            <a:endParaRPr kumimoji="1" lang="ja-JP" altLang="en-US" sz="24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96129" y="5451511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Class 3</a:t>
            </a:r>
            <a:endParaRPr kumimoji="1" lang="ja-JP" altLang="en-US" sz="24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590071" y="5451510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Class 4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7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Dataset(2/2)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Data augmentation</a:t>
            </a:r>
            <a:r>
              <a:rPr lang="ja-JP" altLang="en-US" b="1" dirty="0"/>
              <a:t>（画像のカサ増し</a:t>
            </a:r>
            <a:r>
              <a:rPr lang="ja-JP" altLang="en-US" b="1" dirty="0" smtClean="0"/>
              <a:t>）</a:t>
            </a:r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8</a:t>
            </a:fld>
            <a:endParaRPr lang="uk-UA"/>
          </a:p>
        </p:txBody>
      </p:sp>
      <p:pic>
        <p:nvPicPr>
          <p:cNvPr id="5" name="コンテンツ プレースホルダ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70" y="3221721"/>
            <a:ext cx="1727200" cy="18288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12" y="2522898"/>
            <a:ext cx="4673600" cy="361950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>
            <a:off x="5083444" y="3705930"/>
            <a:ext cx="758180" cy="1253436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20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/>
        </p:nvSpPr>
        <p:spPr>
          <a:xfrm>
            <a:off x="-480447" y="1565329"/>
            <a:ext cx="13266549" cy="207677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4809640" y="2442468"/>
            <a:ext cx="2908515" cy="5952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Training Results : Eigen Face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DFFC-DF84-FE49-BEBB-D585AC897F6E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5" name="円柱 4"/>
          <p:cNvSpPr/>
          <p:nvPr/>
        </p:nvSpPr>
        <p:spPr>
          <a:xfrm>
            <a:off x="5228094" y="2045776"/>
            <a:ext cx="1921790" cy="1167324"/>
          </a:xfrm>
          <a:prstGeom prst="ca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err="1" smtClean="0"/>
              <a:t>EigenFace</a:t>
            </a:r>
            <a:endParaRPr kumimoji="1" lang="ja-JP" altLang="en-US" sz="28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7"/>
          <a:stretch/>
        </p:blipFill>
        <p:spPr>
          <a:xfrm>
            <a:off x="951854" y="1690688"/>
            <a:ext cx="3744132" cy="1503561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7650996" y="2286308"/>
            <a:ext cx="301505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・</a:t>
            </a:r>
            <a:r>
              <a:rPr kumimoji="1"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Classified Label</a:t>
            </a:r>
          </a:p>
          <a:p>
            <a:pPr>
              <a:spcAft>
                <a:spcPts val="600"/>
              </a:spcAft>
            </a:pPr>
            <a:r>
              <a:rPr lang="ja-JP" altLang="en-US" sz="2400" b="1" dirty="0" smtClean="0">
                <a:latin typeface="Meiryo" charset="-128"/>
                <a:ea typeface="Meiryo" charset="-128"/>
                <a:cs typeface="Meiryo" charset="-128"/>
              </a:rPr>
              <a:t>・</a:t>
            </a:r>
            <a:r>
              <a:rPr lang="en-US" altLang="ja-JP" sz="2400" b="1" dirty="0">
                <a:latin typeface="Meiryo" charset="-128"/>
                <a:ea typeface="Meiryo" charset="-128"/>
                <a:cs typeface="Meiryo" charset="-128"/>
              </a:rPr>
              <a:t>C</a:t>
            </a:r>
            <a:r>
              <a:rPr lang="en-US" altLang="ja-JP" sz="2400" b="1" dirty="0" smtClean="0">
                <a:latin typeface="Meiryo" charset="-128"/>
                <a:ea typeface="Meiryo" charset="-128"/>
                <a:cs typeface="Meiryo" charset="-128"/>
              </a:rPr>
              <a:t>onfidence</a:t>
            </a:r>
            <a:endParaRPr kumimoji="1" lang="ja-JP" altLang="en-US" sz="2400" b="1" dirty="0">
              <a:latin typeface="Meiryo" charset="-128"/>
              <a:ea typeface="Meiryo" charset="-128"/>
              <a:cs typeface="Meiryo" charset="-128"/>
            </a:endParaRPr>
          </a:p>
        </p:txBody>
      </p:sp>
      <p:graphicFrame>
        <p:nvGraphicFramePr>
          <p:cNvPr id="14" name="表 13"/>
          <p:cNvGraphicFramePr>
            <a:graphicFrameLocks noGrp="1"/>
          </p:cNvGraphicFramePr>
          <p:nvPr>
            <p:extLst/>
          </p:nvPr>
        </p:nvGraphicFramePr>
        <p:xfrm>
          <a:off x="4068154" y="3894331"/>
          <a:ext cx="7336155" cy="228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7231"/>
                <a:gridCol w="1467231"/>
                <a:gridCol w="1467231"/>
                <a:gridCol w="1467231"/>
                <a:gridCol w="1467231"/>
              </a:tblGrid>
              <a:tr h="438644">
                <a:tc gridSpan="2">
                  <a:txBody>
                    <a:bodyPr/>
                    <a:lstStyle/>
                    <a:p>
                      <a:pPr algn="ctr"/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Predicted</a:t>
                      </a:r>
                      <a:r>
                        <a:rPr kumimoji="1" lang="en-US" altLang="ja-JP" sz="2400" baseline="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 Class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438644">
                <a:tc rowSpan="4"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Correct Class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bg1"/>
                          </a:solidFill>
                          <a:latin typeface="Meiryo" charset="-128"/>
                          <a:ea typeface="Meiryo" charset="-128"/>
                          <a:cs typeface="Meiryo" charset="-128"/>
                        </a:rPr>
                        <a:t>Class</a:t>
                      </a:r>
                      <a:r>
                        <a:rPr kumimoji="1" lang="en-US" altLang="ja-JP" sz="2400" baseline="0" dirty="0" smtClean="0">
                          <a:solidFill>
                            <a:schemeClr val="bg1"/>
                          </a:solidFill>
                          <a:latin typeface="Meiryo" charset="-128"/>
                          <a:ea typeface="Meiryo" charset="-128"/>
                          <a:cs typeface="Meiryo" charset="-128"/>
                        </a:rPr>
                        <a:t> 1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bg1"/>
                          </a:solidFill>
                          <a:latin typeface="Meiryo" charset="-128"/>
                          <a:ea typeface="Meiryo" charset="-128"/>
                          <a:cs typeface="Meiryo" charset="-128"/>
                        </a:rPr>
                        <a:t>Class 2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bg1"/>
                          </a:solidFill>
                          <a:latin typeface="Meiryo" charset="-128"/>
                          <a:ea typeface="Meiryo" charset="-128"/>
                          <a:cs typeface="Meiryo" charset="-128"/>
                        </a:rPr>
                        <a:t>Class</a:t>
                      </a:r>
                      <a:r>
                        <a:rPr kumimoji="1" lang="en-US" altLang="ja-JP" sz="2400" baseline="0" dirty="0" smtClean="0">
                          <a:solidFill>
                            <a:schemeClr val="bg1"/>
                          </a:solidFill>
                          <a:latin typeface="Meiryo" charset="-128"/>
                          <a:ea typeface="Meiryo" charset="-128"/>
                          <a:cs typeface="Meiryo" charset="-128"/>
                        </a:rPr>
                        <a:t> 3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438644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bg1"/>
                          </a:solidFill>
                          <a:latin typeface="Meiryo" charset="-128"/>
                          <a:ea typeface="Meiryo" charset="-128"/>
                          <a:cs typeface="Meiryo" charset="-128"/>
                        </a:rPr>
                        <a:t>Class 1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300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0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0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</a:tr>
              <a:tr h="438644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bg1"/>
                          </a:solidFill>
                          <a:latin typeface="Meiryo" charset="-128"/>
                          <a:ea typeface="Meiryo" charset="-128"/>
                          <a:cs typeface="Meiryo" charset="-128"/>
                        </a:rPr>
                        <a:t>Class 2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0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300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0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</a:tr>
              <a:tr h="438644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chemeClr val="bg1"/>
                          </a:solidFill>
                          <a:latin typeface="Meiryo" charset="-128"/>
                          <a:ea typeface="Meiryo" charset="-128"/>
                          <a:cs typeface="Meiryo" charset="-128"/>
                        </a:rPr>
                        <a:t>Class 3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0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0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" charset="-128"/>
                          <a:ea typeface="Meiryo" charset="-128"/>
                          <a:cs typeface="Meiryo" charset="-128"/>
                        </a:rPr>
                        <a:t>300</a:t>
                      </a:r>
                      <a:endParaRPr kumimoji="1" lang="ja-JP" altLang="en-US" sz="2400" dirty="0">
                        <a:latin typeface="Meiryo" charset="-128"/>
                        <a:ea typeface="Meiryo" charset="-128"/>
                        <a:cs typeface="Meiryo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テキスト ボックス 15"/>
          <p:cNvSpPr txBox="1"/>
          <p:nvPr/>
        </p:nvSpPr>
        <p:spPr>
          <a:xfrm>
            <a:off x="1208867" y="3163252"/>
            <a:ext cx="3487119" cy="37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smtClean="0">
                <a:latin typeface="Meiryo" charset="-128"/>
                <a:ea typeface="Meiryo" charset="-128"/>
                <a:cs typeface="Meiryo" charset="-128"/>
              </a:rPr>
              <a:t>Class 1	   Class2     Class3</a:t>
            </a:r>
            <a:endParaRPr kumimoji="1" lang="ja-JP" altLang="en-US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34002" y="6240372"/>
            <a:ext cx="3973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/>
              <a:t>Confusion Matrix </a:t>
            </a:r>
            <a:r>
              <a:rPr kumimoji="1" lang="ja-JP" altLang="en-US" sz="2400" dirty="0" smtClean="0"/>
              <a:t>（混合行列）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7604" y="4476029"/>
            <a:ext cx="31584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 sz="2400" b="1" u="sng" dirty="0" smtClean="0">
                <a:latin typeface="Meiryo" charset="-128"/>
                <a:ea typeface="Meiryo" charset="-128"/>
                <a:cs typeface="Meiryo" charset="-128"/>
              </a:rPr>
              <a:t>Number of Data</a:t>
            </a:r>
          </a:p>
          <a:p>
            <a:r>
              <a:rPr kumimoji="1"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Train : 2100</a:t>
            </a:r>
          </a:p>
          <a:p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Validation : 900</a:t>
            </a:r>
            <a:endParaRPr kumimoji="1" lang="ja-JP" alt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976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654</Words>
  <Application>Microsoft Macintosh PowerPoint</Application>
  <PresentationFormat>ワイド画面</PresentationFormat>
  <Paragraphs>234</Paragraphs>
  <Slides>27</Slides>
  <Notes>13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7" baseType="lpstr">
      <vt:lpstr>.LucidaGrandeUI</vt:lpstr>
      <vt:lpstr>03SmartFontUI</vt:lpstr>
      <vt:lpstr>07YsashisaGothicTegaki</vt:lpstr>
      <vt:lpstr>Calibri</vt:lpstr>
      <vt:lpstr>Hiragino Kaku Gothic Pro W3</vt:lpstr>
      <vt:lpstr>Meiryo</vt:lpstr>
      <vt:lpstr>ＭＳ Ｐゴシック</vt:lpstr>
      <vt:lpstr>Wingdings</vt:lpstr>
      <vt:lpstr>Arial</vt:lpstr>
      <vt:lpstr>ホワイト</vt:lpstr>
      <vt:lpstr>応用ソフトウェア工学 最終発表 座席決定さん</vt:lpstr>
      <vt:lpstr>背景</vt:lpstr>
      <vt:lpstr>提案</vt:lpstr>
      <vt:lpstr>システム構成</vt:lpstr>
      <vt:lpstr>要素技術</vt:lpstr>
      <vt:lpstr>The method of face recognition （顔認識手法）</vt:lpstr>
      <vt:lpstr>Dataset (1/2)</vt:lpstr>
      <vt:lpstr>Dataset(2/2)</vt:lpstr>
      <vt:lpstr>Training Results : Eigen Face</vt:lpstr>
      <vt:lpstr>Training Results : AlexNet</vt:lpstr>
      <vt:lpstr>Training Results : VggFaceNet</vt:lpstr>
      <vt:lpstr>デモ  &lt; 顔認識 4つの比較&gt;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Which one is used? </vt:lpstr>
      <vt:lpstr>デモ  &lt; 登校 〜 座席決定 &gt;</vt:lpstr>
      <vt:lpstr>PowerPoint プレゼンテーション</vt:lpstr>
      <vt:lpstr>デモ  &lt; 座席決定　UI &gt;</vt:lpstr>
      <vt:lpstr>PowerPoint プレゼンテーション</vt:lpstr>
      <vt:lpstr>座席決定(1/2)</vt:lpstr>
      <vt:lpstr>座席決定(2/2)</vt:lpstr>
      <vt:lpstr>最終 達成度</vt:lpstr>
      <vt:lpstr>システム応用例</vt:lpstr>
      <vt:lpstr>まとめ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座席決定くん(仮)</dc:title>
  <dc:creator>Microsoft Office ユーザー</dc:creator>
  <cp:lastModifiedBy>Microsoft Office ユーザー</cp:lastModifiedBy>
  <cp:revision>202</cp:revision>
  <dcterms:created xsi:type="dcterms:W3CDTF">2017-09-15T00:14:31Z</dcterms:created>
  <dcterms:modified xsi:type="dcterms:W3CDTF">2017-09-27T14:24:27Z</dcterms:modified>
</cp:coreProperties>
</file>